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4" r:id="rId1"/>
  </p:sldMasterIdLst>
  <p:notesMasterIdLst>
    <p:notesMasterId r:id="rId25"/>
  </p:notesMasterIdLst>
  <p:handoutMasterIdLst>
    <p:handoutMasterId r:id="rId26"/>
  </p:handoutMasterIdLst>
  <p:sldIdLst>
    <p:sldId id="259" r:id="rId2"/>
    <p:sldId id="261" r:id="rId3"/>
    <p:sldId id="281" r:id="rId4"/>
    <p:sldId id="294" r:id="rId5"/>
    <p:sldId id="292" r:id="rId6"/>
    <p:sldId id="298" r:id="rId7"/>
    <p:sldId id="299" r:id="rId8"/>
    <p:sldId id="288" r:id="rId9"/>
    <p:sldId id="289" r:id="rId10"/>
    <p:sldId id="300" r:id="rId11"/>
    <p:sldId id="301" r:id="rId12"/>
    <p:sldId id="302" r:id="rId13"/>
    <p:sldId id="282" r:id="rId14"/>
    <p:sldId id="291" r:id="rId15"/>
    <p:sldId id="296" r:id="rId16"/>
    <p:sldId id="283" r:id="rId17"/>
    <p:sldId id="287" r:id="rId18"/>
    <p:sldId id="295" r:id="rId19"/>
    <p:sldId id="297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1"/>
            <p14:sldId id="294"/>
            <p14:sldId id="292"/>
            <p14:sldId id="298"/>
            <p14:sldId id="299"/>
            <p14:sldId id="288"/>
            <p14:sldId id="289"/>
            <p14:sldId id="300"/>
            <p14:sldId id="301"/>
            <p14:sldId id="302"/>
            <p14:sldId id="282"/>
            <p14:sldId id="291"/>
            <p14:sldId id="296"/>
            <p14:sldId id="283"/>
            <p14:sldId id="287"/>
            <p14:sldId id="295"/>
            <p14:sldId id="297"/>
          </p14:sldIdLst>
        </p14:section>
        <p14:section name="Conclusion and Summary" id="{790CEF5B-569A-4C2F-BED5-750B08C0E5AD}">
          <p14:sldIdLst>
            <p14:sldId id="275"/>
            <p14:sldId id="276"/>
            <p14:sldId id="277"/>
          </p14:sldIdLst>
        </p14:section>
        <p14:section name="Appendix" id="{3F78B471-41DA-46F2-A8E4-97E471896AB3}">
          <p14:sldIdLst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9" autoAdjust="0"/>
    <p:restoredTop sz="83977" autoAdjust="0"/>
  </p:normalViewPr>
  <p:slideViewPr>
    <p:cSldViewPr>
      <p:cViewPr varScale="1">
        <p:scale>
          <a:sx n="82" d="100"/>
          <a:sy n="82" d="100"/>
        </p:scale>
        <p:origin x="-1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4752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3/11/13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47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3/11/13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3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sz="1200" b="1" dirty="0" smtClean="0"/>
          </a:p>
          <a:p>
            <a:pPr lvl="0"/>
            <a:r>
              <a:rPr lang="en-US" sz="1200" b="1" dirty="0" smtClean="0"/>
              <a:t> </a:t>
            </a:r>
          </a:p>
          <a:p>
            <a:pPr lvl="0">
              <a:buFontTx/>
              <a:buNone/>
            </a:pPr>
            <a:r>
              <a:rPr lang="en-US" sz="1200" dirty="0" smtClean="0"/>
              <a:t> 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Similarly</a:t>
            </a:r>
            <a:r>
              <a:rPr lang="en-US" baseline="0" dirty="0" smtClean="0"/>
              <a:t> here, click on film’s name and get next slide and one more added.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30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</a:t>
            </a:r>
            <a:r>
              <a:rPr lang="en-US" baseline="0" dirty="0" smtClean="0"/>
              <a:t> e-resources don’t measure level of usage. Could look at 1 second or 29 minutes of this documentary. Or if text document read a small amount or whole text.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49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of some text from previous</a:t>
            </a:r>
            <a:r>
              <a:rPr lang="en-US" baseline="0" dirty="0" smtClean="0"/>
              <a:t> slides.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History at http://www.projectcounter.org/about.html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 for  setting up automatic harvesting and compilation of usage stats</a:t>
            </a:r>
            <a:r>
              <a:rPr lang="en-US" baseline="0" dirty="0" smtClean="0"/>
              <a:t> by various programs such as SFX’s </a:t>
            </a:r>
            <a:r>
              <a:rPr lang="en-US" baseline="0" dirty="0" err="1" smtClean="0"/>
              <a:t>UStat</a:t>
            </a:r>
            <a:r>
              <a:rPr lang="en-US" baseline="0" dirty="0" smtClean="0"/>
              <a:t> or JISC portal.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Joint Information Systems Committee (JISC),</a:t>
            </a:r>
            <a:r>
              <a:rPr lang="en-US" baseline="0" dirty="0" smtClean="0"/>
              <a:t> a UK library org. Their</a:t>
            </a:r>
            <a:r>
              <a:rPr lang="en-US" dirty="0" smtClean="0"/>
              <a:t> portal one of attempts</a:t>
            </a:r>
            <a:r>
              <a:rPr lang="en-US" baseline="0" dirty="0" smtClean="0"/>
              <a:t> to streamline stats collection.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Pause for questions on definitions. Why bother? Inherently messy data and time consuming to gather and edit.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 Some libraries</a:t>
            </a:r>
            <a:r>
              <a:rPr lang="en-US" b="0" baseline="0" dirty="0" smtClean="0"/>
              <a:t> try to have a minimum. For ex., don’t continue subscription of e-journal if less than 10 articles a year used. Or if cost per search over X amt.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Ex. simultaneous users decisions (increase or cut </a:t>
            </a:r>
            <a:r>
              <a:rPr lang="en-US" sz="1200" dirty="0" err="1" smtClean="0"/>
              <a:t>sim</a:t>
            </a:r>
            <a:r>
              <a:rPr lang="en-US" sz="1200" dirty="0" smtClean="0"/>
              <a:t> users) based on “</a:t>
            </a:r>
            <a:r>
              <a:rPr lang="en-US" sz="1200" dirty="0" err="1" smtClean="0"/>
              <a:t>turnaways</a:t>
            </a:r>
            <a:r>
              <a:rPr lang="en-US" sz="1200" dirty="0" smtClean="0"/>
              <a:t>”.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factors effecting usage</a:t>
            </a:r>
            <a:r>
              <a:rPr lang="en-US" baseline="0" dirty="0" smtClean="0"/>
              <a:t> data. Esp. at </a:t>
            </a:r>
            <a:r>
              <a:rPr lang="en-US" u="sng" baseline="0" dirty="0" smtClean="0"/>
              <a:t>journal title level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May have to keep some titles regardless due to factors not at all related to usage such as accreditation or “very hard to get by ILL” etc. </a:t>
            </a:r>
          </a:p>
          <a:p>
            <a:r>
              <a:rPr lang="en-US" baseline="0" dirty="0" smtClean="0"/>
              <a:t>Discovery products can inflate or depress usage depending on how vendor interacts with them &amp; how set up.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covered today.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 Goals for today’s webinar.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You</a:t>
            </a:r>
            <a:r>
              <a:rPr lang="en-US" baseline="0" dirty="0" smtClean="0"/>
              <a:t> will know definitions, what the “soup” of acronyms mean, vendor details, why bother?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49263"/>
            <a:ext cx="4541837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r>
              <a:rPr lang="en-US" dirty="0" smtClean="0"/>
              <a:t> </a:t>
            </a:r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Counting Online Usage of Networked Electronic Resources (COUNTER) standard definitions. While vendors have a variety of definitions of these activities, the majority uses the COUNTER standards’ definitions. Started in 2002 by vendors, consortia</a:t>
            </a:r>
            <a:r>
              <a:rPr lang="en-US" baseline="0" dirty="0" smtClean="0"/>
              <a:t> staff and librarians looking for standard definitions for e-resources usage.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  <a:p>
            <a:r>
              <a:rPr lang="en-US" dirty="0" smtClean="0"/>
              <a:t>You enter a keyword</a:t>
            </a:r>
            <a:r>
              <a:rPr lang="en-US" baseline="0" dirty="0" smtClean="0"/>
              <a:t>(s) and click on “Search” and one more search is counted in usage stats.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click on author name or subject, a new search</a:t>
            </a:r>
            <a:r>
              <a:rPr lang="en-US" baseline="0" dirty="0" smtClean="0"/>
              <a:t> is initiated and one more added to stats.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55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The</a:t>
            </a:r>
            <a:r>
              <a:rPr lang="en-US" baseline="0" dirty="0" smtClean="0"/>
              <a:t> ratio of sessions to searches depends on your users’ searching choices, nature of resource, etc. Some vendors keep track of “turnaways”.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Project Counter glossary at http://www.projectcounter.org/r4/APPA.pdf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Widest</a:t>
            </a:r>
            <a:r>
              <a:rPr lang="en-US" baseline="0" dirty="0" smtClean="0"/>
              <a:t> variation among vendors counting content used, IMHO.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</a:t>
            </a:r>
            <a:r>
              <a:rPr lang="en-US" baseline="0" dirty="0" smtClean="0"/>
              <a:t> on “Down load pdf” or “html” and document will open. One more doc used added to usage stats.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1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1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5064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6097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3/11/13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1095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5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3286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3/11/13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8473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3248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3/11/13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8874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3360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1276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3/11/13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6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81" r:id="rId15"/>
    <p:sldLayoutId id="2147483682" r:id="rId16"/>
    <p:sldLayoutId id="2147483650" r:id="rId17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2.xml"/><Relationship Id="rId5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counter.org/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so.org/workrooms/sushi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jusp.mimas.ac.uk/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6.xml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9.xml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0.xml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21.xml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notesSlide" Target="../notesSlides/notesSlide22.xml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Usage Statistics for Electronic Resources: Beyond the  Alphabet Soup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038600" y="4648200"/>
            <a:ext cx="4772528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Denise D. Green, Millikin University</a:t>
            </a:r>
          </a:p>
          <a:p>
            <a:r>
              <a:rPr lang="en-US" sz="2400" dirty="0" smtClean="0">
                <a:latin typeface="+mn-lt"/>
              </a:rPr>
              <a:t>First presented March 11, 2013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1704975"/>
            <a:ext cx="83248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8369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080"/>
            <a:ext cx="9144000" cy="429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0249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" y="314325"/>
            <a:ext cx="749617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8759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600" y="1176168"/>
            <a:ext cx="6858000" cy="49960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6600" dirty="0" smtClean="0"/>
              <a:t>    Standards:         	COUNTER </a:t>
            </a:r>
            <a:r>
              <a:rPr lang="en-US" sz="7200" dirty="0"/>
              <a:t>- </a:t>
            </a:r>
            <a:r>
              <a:rPr lang="en-US" sz="4000" dirty="0">
                <a:hlinkClick r:id="rId3"/>
              </a:rPr>
              <a:t>http://www.projectcounter.org/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3200" y="1676400"/>
            <a:ext cx="6019800" cy="4267200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r>
              <a:rPr lang="en-US" sz="6400" dirty="0" smtClean="0"/>
              <a:t>Standards: SUSHI </a:t>
            </a:r>
            <a:r>
              <a:rPr lang="en-US" sz="6400" dirty="0"/>
              <a:t>Standardized Usage Statistics Harvesting Initiative- </a:t>
            </a:r>
            <a:r>
              <a:rPr lang="en-US" sz="6400" dirty="0">
                <a:hlinkClick r:id="rId3"/>
              </a:rPr>
              <a:t>http://www.niso.org/workrooms/sushi</a:t>
            </a:r>
            <a:endParaRPr lang="en-US" sz="6400" dirty="0"/>
          </a:p>
          <a:p>
            <a:endParaRPr lang="en-US" sz="5400" dirty="0" smtClean="0"/>
          </a:p>
          <a:p>
            <a:endParaRPr lang="en-US" sz="5400" dirty="0"/>
          </a:p>
          <a:p>
            <a:r>
              <a:rPr lang="en-US" sz="5400" dirty="0" smtClean="0"/>
              <a:t> </a:t>
            </a:r>
            <a:endParaRPr lang="en-US" sz="5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22462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42251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3200" y="1676400"/>
            <a:ext cx="6019800" cy="426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5400" dirty="0" smtClean="0"/>
              <a:t>Standards: </a:t>
            </a:r>
            <a:r>
              <a:rPr lang="en-US" sz="4400" dirty="0" smtClean="0"/>
              <a:t>JISC </a:t>
            </a:r>
            <a:r>
              <a:rPr lang="en-US" sz="4400" dirty="0"/>
              <a:t>Journal Usage Stats </a:t>
            </a:r>
            <a:r>
              <a:rPr lang="en-US" sz="4400" dirty="0" smtClean="0"/>
              <a:t>portal: </a:t>
            </a:r>
            <a:r>
              <a:rPr lang="en-US" sz="4400" dirty="0" smtClean="0">
                <a:hlinkClick r:id="rId3"/>
              </a:rPr>
              <a:t>http</a:t>
            </a:r>
            <a:r>
              <a:rPr lang="en-US" sz="4400" dirty="0">
                <a:hlinkClick r:id="rId3"/>
              </a:rPr>
              <a:t>://jusp.mimas.ac.uk/</a:t>
            </a:r>
            <a:endParaRPr lang="en-US" sz="5400" dirty="0" smtClean="0"/>
          </a:p>
          <a:p>
            <a:endParaRPr lang="en-US" sz="5400" dirty="0"/>
          </a:p>
          <a:p>
            <a:r>
              <a:rPr lang="en-US" sz="5400" dirty="0" smtClean="0"/>
              <a:t> </a:t>
            </a:r>
            <a:endParaRPr lang="en-US" sz="5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15406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6600" dirty="0" smtClean="0"/>
              <a:t>Why collect? How use in your library? </a:t>
            </a:r>
            <a:endParaRPr lang="en-US" sz="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609600"/>
            <a:ext cx="6477000" cy="54403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Evidence based Renewal Decisions or 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Expanding </a:t>
            </a:r>
            <a:r>
              <a:rPr lang="en-US" sz="3200" dirty="0"/>
              <a:t>subscription </a:t>
            </a:r>
            <a:r>
              <a:rPr lang="en-US" sz="3200" dirty="0" smtClean="0"/>
              <a:t>decisions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Busy/ slower times of year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Collection studies- subject interests growing or shrinking among your patrons</a:t>
            </a:r>
          </a:p>
          <a:p>
            <a:endParaRPr lang="en-US" sz="3200" dirty="0" smtClean="0"/>
          </a:p>
          <a:p>
            <a:r>
              <a:rPr lang="en-US" sz="3200" dirty="0" smtClean="0"/>
              <a:t>Other Benefits 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60550" y="304800"/>
            <a:ext cx="6350050" cy="5867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 smtClean="0"/>
              <a:t>	Points to ponder: </a:t>
            </a:r>
          </a:p>
          <a:p>
            <a:r>
              <a:rPr lang="en-US" sz="3600" dirty="0" smtClean="0"/>
              <a:t>Usage statistics are not the whole story of how or why an eresource is used</a:t>
            </a:r>
            <a:r>
              <a:rPr lang="en-US" sz="4000" dirty="0" smtClean="0"/>
              <a:t>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Vendors vary in definitions.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Eresources vary in format- ex. Html/pdf, free/paid, years, etc.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Subjects vary in usage patterns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Ups and downs of course offerings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Time lag in collection anywhere from hours to a month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05112" y="-6858001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1001980" y="3672555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1428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60550" y="304800"/>
            <a:ext cx="6350050" cy="5867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 smtClean="0"/>
              <a:t>	Points to ponder: </a:t>
            </a:r>
          </a:p>
          <a:p>
            <a:r>
              <a:rPr lang="en-US" sz="3600" dirty="0" smtClean="0"/>
              <a:t> </a:t>
            </a: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Serials are still crazy- title/ISSN changes, publisher changes, split/merge, etc.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Accreditation or document delivery factors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Platform/ New interface affects usage in itself and in how it interact with </a:t>
            </a:r>
            <a:r>
              <a:rPr lang="en-US" sz="3200" u="sng" dirty="0" smtClean="0"/>
              <a:t>discovery products</a:t>
            </a:r>
            <a:endParaRPr lang="en-US" sz="32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05112" y="-6858001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1001980" y="3672555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032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Usage Statistics 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 of search, document used, etc.</a:t>
            </a:r>
          </a:p>
          <a:p>
            <a:r>
              <a:rPr lang="en-US" dirty="0" smtClean="0"/>
              <a:t>COUNTER, SUSHI, JISC, etc. </a:t>
            </a:r>
            <a:endParaRPr lang="en-US" dirty="0"/>
          </a:p>
          <a:p>
            <a:r>
              <a:rPr lang="en-US" dirty="0" smtClean="0"/>
              <a:t>How vendors use these terms and standards</a:t>
            </a:r>
          </a:p>
          <a:p>
            <a:r>
              <a:rPr lang="en-US" dirty="0" smtClean="0"/>
              <a:t>Why bother to collect such messy data? How to use?</a:t>
            </a:r>
          </a:p>
          <a:p>
            <a:r>
              <a:rPr lang="en-US" dirty="0" smtClean="0"/>
              <a:t>Questions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Why collect and use the usage stats</a:t>
            </a:r>
          </a:p>
          <a:p>
            <a:r>
              <a:rPr lang="en-US" dirty="0" smtClean="0"/>
              <a:t>Vendor Examples</a:t>
            </a:r>
          </a:p>
          <a:p>
            <a:r>
              <a:rPr lang="en-US" dirty="0" smtClean="0"/>
              <a:t>Come to CARLI event in March 25, 2013.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Resources for more info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Bucknell, Terry. Garbage In, Gospel Out: Twelve Reasons Why Librarians Should Not Accept Cost-per-Download Figures at Face Value.  </a:t>
            </a:r>
            <a:r>
              <a:rPr lang="en-US" u="sng" dirty="0"/>
              <a:t>Serials Librarian</a:t>
            </a:r>
            <a:r>
              <a:rPr lang="en-US" dirty="0"/>
              <a:t>: 2012.  Vol. 63, Iss. 2. pp. 192-212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Fleming-May</a:t>
            </a:r>
            <a:r>
              <a:rPr lang="en-US" dirty="0"/>
              <a:t>, Rachel A. &amp; Jill E. Grogg. Practitioner Responses on the Collection and Use of Usage Statistics. </a:t>
            </a:r>
            <a:r>
              <a:rPr lang="en-US" u="sng" dirty="0"/>
              <a:t>Library Technology Reports</a:t>
            </a:r>
            <a:r>
              <a:rPr lang="en-US" dirty="0"/>
              <a:t>; Sep2010, Vol. 46 Issue 6, p28-34.</a:t>
            </a:r>
          </a:p>
          <a:p>
            <a:endParaRPr lang="en-US" dirty="0"/>
          </a:p>
          <a:p>
            <a:r>
              <a:rPr lang="en-US" dirty="0" smtClean="0"/>
              <a:t>Schufreider</a:t>
            </a:r>
            <a:r>
              <a:rPr lang="en-US" dirty="0"/>
              <a:t>, Bob &amp; Sion Romaine. Making Sense of your Usage Statistics. </a:t>
            </a:r>
            <a:r>
              <a:rPr lang="en-US" u="sng" dirty="0"/>
              <a:t>Serials Librarian</a:t>
            </a:r>
            <a:r>
              <a:rPr lang="en-US" dirty="0"/>
              <a:t>; Jun2008, Vol. 54 Issue 3/4, </a:t>
            </a:r>
            <a:r>
              <a:rPr lang="en-US" dirty="0" smtClean="0"/>
              <a:t>p223-227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This slide deck and related resources will be on CARLI Web site.</a:t>
            </a:r>
            <a:endParaRPr lang="en-US" u="sng" dirty="0" smtClean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Questions? </a:t>
            </a:r>
            <a:r>
              <a:rPr lang="en-US" smtClean="0"/>
              <a:t>Comments?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914400" y="1295400"/>
            <a:ext cx="8001000" cy="5105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sz="6000" dirty="0">
                <a:solidFill>
                  <a:srgbClr val="898989"/>
                </a:solidFill>
              </a:rPr>
              <a:t>Thank you!</a:t>
            </a:r>
            <a:r>
              <a:rPr lang="en-US" dirty="0">
                <a:solidFill>
                  <a:srgbClr val="898989"/>
                </a:solidFill>
              </a:rPr>
              <a:t/>
            </a:r>
            <a:br>
              <a:rPr lang="en-US" dirty="0">
                <a:solidFill>
                  <a:srgbClr val="898989"/>
                </a:solidFill>
              </a:rPr>
            </a:br>
            <a:r>
              <a:rPr lang="en-US" dirty="0">
                <a:solidFill>
                  <a:srgbClr val="898989"/>
                </a:solidFill>
              </a:rPr>
              <a:t/>
            </a:r>
            <a:br>
              <a:rPr lang="en-US" dirty="0">
                <a:solidFill>
                  <a:srgbClr val="898989"/>
                </a:solidFill>
              </a:rPr>
            </a:br>
            <a:r>
              <a:rPr lang="en-US" dirty="0">
                <a:solidFill>
                  <a:srgbClr val="898989"/>
                </a:solidFill>
              </a:rPr>
              <a:t>Denise D. Green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898989"/>
                </a:solidFill>
              </a:rPr>
              <a:t>Staley Library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898989"/>
                </a:solidFill>
              </a:rPr>
              <a:t>1184 West Main Street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898989"/>
                </a:solidFill>
              </a:rPr>
              <a:t>Millikin University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898989"/>
                </a:solidFill>
              </a:rPr>
              <a:t>Decatur, IL 62522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898989"/>
                </a:solidFill>
              </a:rPr>
              <a:t>ddgreen@millikin.edu</a:t>
            </a:r>
            <a:br>
              <a:rPr lang="en-US" dirty="0">
                <a:solidFill>
                  <a:srgbClr val="898989"/>
                </a:solidFill>
              </a:rPr>
            </a:b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685800"/>
            <a:ext cx="7315200" cy="5486400"/>
          </a:xfrm>
          <a:prstGeom prst="rect">
            <a:avLst/>
          </a:prstGeom>
          <a:noFill/>
        </p:spPr>
        <p:txBody>
          <a:bodyPr wrap="square" rtlCol="0">
            <a:normAutofit fontScale="55000" lnSpcReduction="20000"/>
          </a:bodyPr>
          <a:lstStyle/>
          <a:p>
            <a:r>
              <a:rPr lang="en-US" sz="4000" dirty="0" smtClean="0"/>
              <a:t>Definitions </a:t>
            </a:r>
            <a:r>
              <a:rPr lang="en-US" sz="4000" dirty="0"/>
              <a:t>from Counting Online Usage of Networked Electronic Resources (COUNTER) : 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Search- </a:t>
            </a:r>
            <a:r>
              <a:rPr lang="en-US" sz="3600" dirty="0"/>
              <a:t>specific intellectual query, typically equated to submitting the search form of the online service to the </a:t>
            </a:r>
            <a:r>
              <a:rPr lang="en-US" sz="3600" dirty="0" smtClean="0"/>
              <a:t>server. (click on “search”.)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/>
              <a:t>Session- </a:t>
            </a:r>
            <a:r>
              <a:rPr lang="en-US" sz="3200" dirty="0" smtClean="0"/>
              <a:t>user </a:t>
            </a:r>
            <a:r>
              <a:rPr lang="en-US" sz="3200" dirty="0"/>
              <a:t>activities that typically starts when a user connects to the service or database and ends by terminating activity </a:t>
            </a:r>
            <a:r>
              <a:rPr lang="en-US" sz="3200" dirty="0" smtClean="0"/>
              <a:t>by exit, logout or timeout.  Some </a:t>
            </a:r>
            <a:r>
              <a:rPr lang="en-US" sz="3200" dirty="0"/>
              <a:t>vendors label a session as a “visit” or “visitor” to an electronic resource.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Full text document </a:t>
            </a:r>
            <a:r>
              <a:rPr lang="en-US" sz="4000" dirty="0"/>
              <a:t>used- </a:t>
            </a:r>
            <a:r>
              <a:rPr lang="en-US" sz="4000" dirty="0" smtClean="0"/>
              <a:t> </a:t>
            </a:r>
            <a:r>
              <a:rPr lang="en-US" sz="3200" dirty="0" smtClean="0"/>
              <a:t>Variety of ways to count. Example PDFs </a:t>
            </a:r>
            <a:r>
              <a:rPr lang="en-US" sz="3200" dirty="0"/>
              <a:t>or html documents used, opened or </a:t>
            </a:r>
            <a:r>
              <a:rPr lang="en-US" sz="3200" dirty="0" smtClean="0"/>
              <a:t>downloaded for journal articles, book sections or entire ebooks</a:t>
            </a:r>
            <a:r>
              <a:rPr lang="en-US" sz="3200" dirty="0"/>
              <a:t>. Some multimedia resource vendors keep track of music clips used, images shown or videos streamed, while other vendors do not distinguish separate </a:t>
            </a:r>
            <a:r>
              <a:rPr lang="en-US" sz="3200" dirty="0" smtClean="0"/>
              <a:t>meaningful units </a:t>
            </a:r>
            <a:r>
              <a:rPr lang="en-US" sz="3200" dirty="0"/>
              <a:t>of content and instead compile numbers of “web pages” viewed. </a:t>
            </a:r>
            <a:endParaRPr lang="en-US" sz="4000" dirty="0"/>
          </a:p>
          <a:p>
            <a:endParaRPr lang="en-US" sz="4000" dirty="0" smtClean="0"/>
          </a:p>
          <a:p>
            <a:r>
              <a:rPr lang="en-US" sz="7200" dirty="0" smtClean="0"/>
              <a:t> </a:t>
            </a:r>
          </a:p>
          <a:p>
            <a:endParaRPr lang="en-US" sz="7200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685800"/>
            <a:ext cx="7315200" cy="5486400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sz="4000" dirty="0" smtClean="0"/>
              <a:t>Definitions </a:t>
            </a:r>
            <a:r>
              <a:rPr lang="en-US" sz="4000" dirty="0"/>
              <a:t>from Counting Online Usage of Networked Electronic Resources (COUNTER) : 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Search- </a:t>
            </a:r>
            <a:r>
              <a:rPr lang="en-US" sz="3600" dirty="0"/>
              <a:t>specific intellectual query, typically equated to submitting the search form of the online service to the </a:t>
            </a:r>
            <a:r>
              <a:rPr lang="en-US" sz="3600" dirty="0" smtClean="0"/>
              <a:t>server. Examples. 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 </a:t>
            </a:r>
            <a:endParaRPr lang="en-US" sz="4000" dirty="0"/>
          </a:p>
          <a:p>
            <a:endParaRPr lang="en-US" sz="4000" dirty="0" smtClean="0"/>
          </a:p>
          <a:p>
            <a:r>
              <a:rPr lang="en-US" sz="7200" dirty="0" smtClean="0"/>
              <a:t> </a:t>
            </a:r>
          </a:p>
          <a:p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55352547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295400"/>
            <a:ext cx="80962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6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8293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7902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438150"/>
            <a:ext cx="77343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6759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685800"/>
            <a:ext cx="7315200" cy="5486400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r>
              <a:rPr lang="en-US" sz="4000" dirty="0" smtClean="0"/>
              <a:t>Definitions </a:t>
            </a:r>
            <a:r>
              <a:rPr lang="en-US" sz="4000" dirty="0"/>
              <a:t>from Counting Online Usage of Networked Electronic Resources </a:t>
            </a:r>
            <a:endParaRPr lang="en-US" sz="4000" dirty="0" smtClean="0"/>
          </a:p>
          <a:p>
            <a:r>
              <a:rPr lang="en-US" sz="4000" dirty="0" smtClean="0"/>
              <a:t>(</a:t>
            </a:r>
            <a:r>
              <a:rPr lang="en-US" sz="4000" dirty="0"/>
              <a:t>COUNTER) : </a:t>
            </a:r>
            <a:endParaRPr lang="en-US" sz="4000" dirty="0" smtClean="0"/>
          </a:p>
          <a:p>
            <a:r>
              <a:rPr lang="en-US" sz="4000" dirty="0" smtClean="0"/>
              <a:t> </a:t>
            </a:r>
          </a:p>
          <a:p>
            <a:endParaRPr lang="en-US" sz="4000" dirty="0" smtClean="0"/>
          </a:p>
          <a:p>
            <a:r>
              <a:rPr lang="en-US" sz="4000" dirty="0"/>
              <a:t>Session- </a:t>
            </a:r>
            <a:r>
              <a:rPr lang="en-US" sz="3200" dirty="0" smtClean="0"/>
              <a:t>user </a:t>
            </a:r>
            <a:r>
              <a:rPr lang="en-US" sz="3200" dirty="0"/>
              <a:t>activities that typically starts when a user connects to the service or database and ends by terminating activity </a:t>
            </a:r>
            <a:r>
              <a:rPr lang="en-US" sz="3200" dirty="0" smtClean="0"/>
              <a:t>by exit, logout or timeout.  Some </a:t>
            </a:r>
            <a:r>
              <a:rPr lang="en-US" sz="3200" dirty="0"/>
              <a:t>vendors label a session as a “visit” or “visitor” to an electronic resource</a:t>
            </a:r>
            <a:r>
              <a:rPr lang="en-US" sz="3200" dirty="0" smtClean="0"/>
              <a:t>. </a:t>
            </a:r>
          </a:p>
          <a:p>
            <a:endParaRPr lang="en-US" sz="3200" dirty="0"/>
          </a:p>
          <a:p>
            <a:r>
              <a:rPr lang="en-US" sz="3800" dirty="0" smtClean="0"/>
              <a:t>Turnaways / Access Denied-  </a:t>
            </a:r>
            <a:r>
              <a:rPr lang="en-US" sz="3200" dirty="0"/>
              <a:t>unsuccessful log-in to an electronic </a:t>
            </a:r>
            <a:r>
              <a:rPr lang="en-US" sz="3200" dirty="0" smtClean="0"/>
              <a:t>service due </a:t>
            </a:r>
            <a:r>
              <a:rPr lang="en-US" sz="3200" dirty="0"/>
              <a:t>to exceeding the simultaneous/concurrent</a:t>
            </a:r>
          </a:p>
          <a:p>
            <a:r>
              <a:rPr lang="en-US" sz="3200" dirty="0"/>
              <a:t>user limit allowed by the </a:t>
            </a:r>
            <a:r>
              <a:rPr lang="en-US" sz="3200" dirty="0" smtClean="0"/>
              <a:t>license.</a:t>
            </a:r>
            <a:endParaRPr lang="en-US" sz="4000" dirty="0"/>
          </a:p>
          <a:p>
            <a:r>
              <a:rPr lang="en-US" sz="4000" dirty="0" smtClean="0"/>
              <a:t> </a:t>
            </a:r>
            <a:endParaRPr lang="en-US" sz="4000" dirty="0"/>
          </a:p>
          <a:p>
            <a:endParaRPr lang="en-US" sz="4000" dirty="0" smtClean="0"/>
          </a:p>
          <a:p>
            <a:r>
              <a:rPr lang="en-US" sz="7200" dirty="0" smtClean="0"/>
              <a:t> </a:t>
            </a:r>
          </a:p>
          <a:p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73892444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9372" y="667407"/>
            <a:ext cx="7315200" cy="5486400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r>
              <a:rPr lang="en-US" sz="4000" dirty="0" smtClean="0"/>
              <a:t>Definitions </a:t>
            </a:r>
            <a:r>
              <a:rPr lang="en-US" sz="4000" dirty="0"/>
              <a:t>from Counting Online Usage of Networked Electronic Resources (COUNTER) : 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 </a:t>
            </a:r>
          </a:p>
          <a:p>
            <a:endParaRPr lang="en-US" sz="4000" dirty="0"/>
          </a:p>
          <a:p>
            <a:r>
              <a:rPr lang="en-US" sz="4000" dirty="0" smtClean="0"/>
              <a:t>Full text document used/ content unit used -  </a:t>
            </a:r>
            <a:r>
              <a:rPr lang="en-US" sz="3200" dirty="0" smtClean="0"/>
              <a:t>Variety of ways to count. </a:t>
            </a:r>
          </a:p>
          <a:p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Example PDFs </a:t>
            </a:r>
            <a:r>
              <a:rPr lang="en-US" sz="3200" dirty="0"/>
              <a:t>or html documents used, opened or </a:t>
            </a:r>
            <a:r>
              <a:rPr lang="en-US" sz="3200" dirty="0" smtClean="0"/>
              <a:t>downloaded for journal articles, book sections or entire ebooks</a:t>
            </a:r>
            <a:r>
              <a:rPr lang="en-US" sz="3200" dirty="0"/>
              <a:t>. </a:t>
            </a: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Some </a:t>
            </a:r>
            <a:r>
              <a:rPr lang="en-US" sz="3200" dirty="0"/>
              <a:t>multimedia resource vendors keep track of music clips used, images shown or videos </a:t>
            </a:r>
            <a:r>
              <a:rPr lang="en-US" sz="3200" dirty="0" smtClean="0"/>
              <a:t>streamed.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Other </a:t>
            </a:r>
            <a:r>
              <a:rPr lang="en-US" sz="3200" dirty="0"/>
              <a:t>vendors do not distinguish separate units of content and instead compile numbers of “web pages” viewed. </a:t>
            </a:r>
            <a:endParaRPr lang="en-US" sz="4000" dirty="0"/>
          </a:p>
          <a:p>
            <a:endParaRPr lang="en-US" sz="4000" dirty="0" smtClean="0"/>
          </a:p>
          <a:p>
            <a:r>
              <a:rPr lang="en-US" sz="7200" dirty="0" smtClean="0"/>
              <a:t>  </a:t>
            </a:r>
          </a:p>
          <a:p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54817884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m1higbyIl35Abad2Rjv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1069</Words>
  <Application>Microsoft Macintosh PowerPoint</Application>
  <PresentationFormat>On-screen Show (4:3)</PresentationFormat>
  <Paragraphs>158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Usage Statistics for Electronic Resources: Beyond the  Alphabet Soup </vt:lpstr>
      <vt:lpstr>Usage Statistics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Summary</vt:lpstr>
      <vt:lpstr>Resources for more info</vt:lpstr>
      <vt:lpstr>Questions? Comments?</vt:lpstr>
      <vt:lpstr>Thank you!  Denise D. Green Staley Library 1184 West Main Street Millikin University Decatur, IL 62522 ddgreen@millikin.edu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2012-09-23T21:12:07Z</dcterms:created>
  <dcterms:modified xsi:type="dcterms:W3CDTF">2013-03-11T19:54:43Z</dcterms:modified>
</cp:coreProperties>
</file>