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340" r:id="rId5"/>
    <p:sldId id="341" r:id="rId6"/>
    <p:sldId id="322" r:id="rId7"/>
    <p:sldId id="342" r:id="rId8"/>
    <p:sldId id="343" r:id="rId9"/>
    <p:sldId id="308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727">
          <p15:clr>
            <a:srgbClr val="A4A3A4"/>
          </p15:clr>
        </p15:guide>
        <p15:guide id="3" pos="2880">
          <p15:clr>
            <a:srgbClr val="A4A3A4"/>
          </p15:clr>
        </p15:guide>
        <p15:guide id="4" pos="230">
          <p15:clr>
            <a:srgbClr val="A4A3A4"/>
          </p15:clr>
        </p15:guide>
        <p15:guide id="5" pos="55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6" autoAdjust="0"/>
    <p:restoredTop sz="75753" autoAdjust="0"/>
  </p:normalViewPr>
  <p:slideViewPr>
    <p:cSldViewPr snapToGrid="0">
      <p:cViewPr varScale="1">
        <p:scale>
          <a:sx n="90" d="100"/>
          <a:sy n="90" d="100"/>
        </p:scale>
        <p:origin x="678" y="96"/>
      </p:cViewPr>
      <p:guideLst>
        <p:guide orient="horz" pos="1620"/>
        <p:guide orient="horz" pos="727"/>
        <p:guide pos="2880"/>
        <p:guide pos="230"/>
        <p:guide pos="553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5DAEF-E55D-5042-8ED9-2762A69CE331}" type="datetimeFigureOut">
              <a:rPr lang="en-US" smtClean="0"/>
              <a:t>9/29/2016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5CD08-A66F-8443-B089-5B1CD9F5EF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831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5CD08-A66F-8443-B089-5B1CD9F5EF7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43272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5CD08-A66F-8443-B089-5B1CD9F5EF7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593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5CD08-A66F-8443-B089-5B1CD9F5EF7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171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5CD08-A66F-8443-B089-5B1CD9F5EF7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702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5CD08-A66F-8443-B089-5B1CD9F5EF7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041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4619516" y="165100"/>
            <a:ext cx="4524484" cy="4978400"/>
            <a:chOff x="2502322" y="241300"/>
            <a:chExt cx="4397522" cy="4838700"/>
          </a:xfrm>
        </p:grpSpPr>
        <p:pic>
          <p:nvPicPr>
            <p:cNvPr id="5" name="Picture 4" descr="Cover_Slide2.png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64"/>
            <a:stretch/>
          </p:blipFill>
          <p:spPr>
            <a:xfrm>
              <a:off x="2502322" y="241300"/>
              <a:ext cx="4397522" cy="48006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 userDrawn="1"/>
          </p:nvSpPr>
          <p:spPr>
            <a:xfrm>
              <a:off x="5511800" y="4495800"/>
              <a:ext cx="1333500" cy="584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" y="2611439"/>
            <a:ext cx="4754880" cy="366254"/>
          </a:xfrm>
        </p:spPr>
        <p:txBody>
          <a:bodyPr anchor="b"/>
          <a:lstStyle>
            <a:lvl1pPr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" y="3147596"/>
            <a:ext cx="4754880" cy="246221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Text_Slide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95" t="91618"/>
          <a:stretch/>
        </p:blipFill>
        <p:spPr>
          <a:xfrm>
            <a:off x="7759700" y="4610100"/>
            <a:ext cx="1536700" cy="4217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_Slide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76"/>
          <a:stretch/>
        </p:blipFill>
        <p:spPr>
          <a:xfrm>
            <a:off x="0" y="-48576"/>
            <a:ext cx="9144000" cy="46840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ivider_Slid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812548"/>
            <a:ext cx="9144000" cy="42293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370591"/>
            <a:ext cx="8412480" cy="377026"/>
          </a:xfrm>
        </p:spPr>
        <p:txBody>
          <a:bodyPr anchor="ctr"/>
          <a:lstStyle>
            <a:lvl1pPr algn="l">
              <a:defRPr sz="2800" b="0" cap="none" baseline="0">
                <a:solidFill>
                  <a:srgbClr val="055C9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002603"/>
            <a:ext cx="8412480" cy="263149"/>
          </a:xfrm>
        </p:spPr>
        <p:txBody>
          <a:bodyPr anchor="t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1154113"/>
            <a:ext cx="4114800" cy="128188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5663" y="1154113"/>
            <a:ext cx="4114800" cy="128188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050" name="Picture 2" descr="C:\Users\Carolyn\Desktop\MY WORK\9-23\Cengage\line bkgd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2399" y="0"/>
            <a:ext cx="8991601" cy="50403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8858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125" y="1154113"/>
            <a:ext cx="8415338" cy="1411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796200" y="4859963"/>
            <a:ext cx="309700" cy="2154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40067-BD2A-418A-98BB-08A98047DC47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125" y="323559"/>
            <a:ext cx="8415338" cy="29623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Text_Slide.png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"/>
          <a:stretch/>
        </p:blipFill>
        <p:spPr>
          <a:xfrm>
            <a:off x="152400" y="0"/>
            <a:ext cx="8991600" cy="503186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61" r:id="rId8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2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95000"/>
        </a:lnSpc>
        <a:spcBef>
          <a:spcPts val="12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00050" indent="-171450" algn="l" defTabSz="914400" rtl="0" eaLnBrk="1" latinLnBrk="0" hangingPunct="1">
        <a:lnSpc>
          <a:spcPct val="95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71500" indent="-114300" algn="l" defTabSz="914400" rtl="0" eaLnBrk="1" latinLnBrk="0" hangingPunct="1">
        <a:lnSpc>
          <a:spcPct val="95000"/>
        </a:lnSpc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-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2950" indent="-114300" algn="l" defTabSz="914400" rtl="0" eaLnBrk="1" latinLnBrk="0" hangingPunct="1">
        <a:lnSpc>
          <a:spcPct val="95000"/>
        </a:lnSpc>
        <a:spcBef>
          <a:spcPct val="20000"/>
        </a:spcBef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14400" indent="-114300" algn="l" defTabSz="914400" rtl="0" eaLnBrk="1" latinLnBrk="0" hangingPunct="1">
        <a:lnSpc>
          <a:spcPct val="95000"/>
        </a:lnSpc>
        <a:spcBef>
          <a:spcPct val="20000"/>
        </a:spcBef>
        <a:buFont typeface="Arial" pitchFamily="34" charset="0"/>
        <a:buChar char="-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ike.sollars@cengage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dmin.galegroup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support.gale.com/technical/usag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upport.gale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gale.customersuccess@cengage.com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4931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72135" y="640898"/>
            <a:ext cx="4210682" cy="366254"/>
          </a:xfrm>
        </p:spPr>
        <p:txBody>
          <a:bodyPr/>
          <a:lstStyle/>
          <a:p>
            <a:r>
              <a:rPr lang="en-US" b="1" dirty="0"/>
              <a:t>USAGE WEBINAR</a:t>
            </a:r>
            <a:endParaRPr lang="en-US" sz="15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33103" y="1641003"/>
            <a:ext cx="4464184" cy="3028521"/>
          </a:xfrm>
        </p:spPr>
        <p:txBody>
          <a:bodyPr/>
          <a:lstStyle/>
          <a:p>
            <a:pPr algn="ctr"/>
            <a:endParaRPr lang="en-US" dirty="0"/>
          </a:p>
          <a:p>
            <a:pPr algn="ctr"/>
            <a:r>
              <a:rPr lang="en-US" dirty="0"/>
              <a:t>September 29, 2016</a:t>
            </a:r>
          </a:p>
          <a:p>
            <a:pPr algn="ctr"/>
            <a:r>
              <a:rPr lang="en-US" dirty="0"/>
              <a:t>Mike Sollars</a:t>
            </a:r>
          </a:p>
          <a:p>
            <a:pPr algn="ctr"/>
            <a:r>
              <a:rPr lang="en-US" dirty="0"/>
              <a:t>Product Manager of Discovery and Analytics</a:t>
            </a:r>
          </a:p>
          <a:p>
            <a:pPr algn="ctr"/>
            <a:r>
              <a:rPr lang="en-US" dirty="0">
                <a:hlinkClick r:id="rId3"/>
              </a:rPr>
              <a:t>mike.sollars@cengage.com</a:t>
            </a:r>
            <a:endParaRPr lang="en-US" dirty="0"/>
          </a:p>
          <a:p>
            <a:pPr algn="ctr"/>
            <a:r>
              <a:rPr lang="en-US" dirty="0"/>
              <a:t>248-699-8613</a:t>
            </a:r>
          </a:p>
          <a:p>
            <a:pPr algn="ctr"/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1028" name="Picture 4" descr="H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62" y="1217140"/>
            <a:ext cx="45053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62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75" y="1513846"/>
            <a:ext cx="8131251" cy="584775"/>
          </a:xfrm>
        </p:spPr>
        <p:txBody>
          <a:bodyPr/>
          <a:lstStyle/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5125" y="2396331"/>
            <a:ext cx="8087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 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44632" y="1246761"/>
            <a:ext cx="73284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An overview of Gale Usage Reporting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How to read a Gale usage report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Requesting customized usage reports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How to drive usage and awareness of your Gale Resource using Gale Tools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2921754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Overview of Gale Usage Reporting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15509" y="2267499"/>
            <a:ext cx="808746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  <a:buClr>
                <a:schemeClr val="accent2"/>
              </a:buClr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 you need your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GaleAdmin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login credentials?</a:t>
            </a:r>
          </a:p>
          <a:p>
            <a:pPr lvl="0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800-877-4253 Option #4    OR</a:t>
            </a:r>
          </a:p>
          <a:p>
            <a:pPr lvl="0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Gale.technicalsupport@cengage.com</a:t>
            </a:r>
          </a:p>
        </p:txBody>
      </p:sp>
      <p:sp>
        <p:nvSpPr>
          <p:cNvPr id="6" name="Rectangle 5"/>
          <p:cNvSpPr/>
          <p:nvPr/>
        </p:nvSpPr>
        <p:spPr>
          <a:xfrm>
            <a:off x="1915509" y="1350327"/>
            <a:ext cx="73284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u="sng" dirty="0">
              <a:solidFill>
                <a:schemeClr val="accent2"/>
              </a:solidFill>
              <a:latin typeface="+mj-lt"/>
              <a:ea typeface="+mj-ea"/>
              <a:cs typeface="+mj-cs"/>
              <a:hlinkClick r:id="rId3"/>
            </a:endParaRPr>
          </a:p>
          <a:p>
            <a:r>
              <a:rPr lang="en-US" dirty="0">
                <a:solidFill>
                  <a:schemeClr val="accent2"/>
                </a:solidFill>
                <a:latin typeface="+mj-lt"/>
                <a:ea typeface="+mj-ea"/>
                <a:cs typeface="+mj-cs"/>
                <a:hlinkClick r:id="rId3"/>
              </a:rPr>
              <a:t>http://admin.galegroup.com</a:t>
            </a:r>
            <a:endParaRPr lang="en-US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  <a:p>
            <a:endParaRPr lang="en-US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26657" y="1361868"/>
            <a:ext cx="8415338" cy="29238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GaleAdmin</a:t>
            </a:r>
            <a:r>
              <a:rPr lang="en-US" dirty="0"/>
              <a:t> URL: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15509" y="3195250"/>
            <a:ext cx="8087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 you need a customized usage report?</a:t>
            </a:r>
          </a:p>
          <a:p>
            <a:pPr lvl="0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Gale.usage.statistics@cengage.com</a:t>
            </a:r>
          </a:p>
        </p:txBody>
      </p:sp>
      <p:sp>
        <p:nvSpPr>
          <p:cNvPr id="8" name="Rectangle 7"/>
          <p:cNvSpPr/>
          <p:nvPr/>
        </p:nvSpPr>
        <p:spPr>
          <a:xfrm>
            <a:off x="1915509" y="4006005"/>
            <a:ext cx="41985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 you need additional online help?</a:t>
            </a:r>
          </a:p>
          <a:p>
            <a:r>
              <a:rPr lang="en-US" dirty="0">
                <a:hlinkClick r:id="rId4"/>
              </a:rPr>
              <a:t>http://support.gale.com/technical/usage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278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8164"/>
            <a:ext cx="8415338" cy="296235"/>
          </a:xfrm>
        </p:spPr>
        <p:txBody>
          <a:bodyPr/>
          <a:lstStyle/>
          <a:p>
            <a:pPr algn="ctr"/>
            <a:r>
              <a:rPr lang="en-US" dirty="0"/>
              <a:t>Drive usage and awareness of your Gale Resources</a:t>
            </a:r>
          </a:p>
        </p:txBody>
      </p:sp>
      <p:sp>
        <p:nvSpPr>
          <p:cNvPr id="8" name="Rectangle 7"/>
          <p:cNvSpPr/>
          <p:nvPr/>
        </p:nvSpPr>
        <p:spPr>
          <a:xfrm>
            <a:off x="1915509" y="1350327"/>
            <a:ext cx="73284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Tools for driving usage:</a:t>
            </a:r>
            <a:endParaRPr lang="en-US" dirty="0">
              <a:solidFill>
                <a:schemeClr val="accent2"/>
              </a:solidFill>
              <a:latin typeface="+mj-lt"/>
              <a:ea typeface="+mj-ea"/>
              <a:cs typeface="+mj-cs"/>
              <a:hlinkClick r:id="rId3"/>
            </a:endParaRPr>
          </a:p>
          <a:p>
            <a:r>
              <a:rPr lang="en-US" u="sng" dirty="0">
                <a:solidFill>
                  <a:schemeClr val="accent2"/>
                </a:solidFill>
                <a:latin typeface="+mj-lt"/>
                <a:ea typeface="+mj-ea"/>
                <a:cs typeface="+mj-cs"/>
                <a:hlinkClick r:id="rId3"/>
              </a:rPr>
              <a:t>http://support.gale.com</a:t>
            </a:r>
            <a:endParaRPr lang="en-US" u="sng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  <a:p>
            <a:endParaRPr lang="en-US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  <a:p>
            <a:endParaRPr lang="en-US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  <a:p>
            <a:r>
              <a:rPr lang="en-US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Customer Success Manager:</a:t>
            </a:r>
          </a:p>
          <a:p>
            <a:r>
              <a:rPr lang="en-US" u="sng" dirty="0">
                <a:hlinkClick r:id="rId4"/>
              </a:rPr>
              <a:t>gale.customersuccess@cengage.com</a:t>
            </a:r>
            <a:endParaRPr lang="en-US" dirty="0"/>
          </a:p>
          <a:p>
            <a:endParaRPr lang="en-US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  <a:p>
            <a:endParaRPr lang="en-US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0516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2874846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engage">
      <a:dk1>
        <a:srgbClr val="000000"/>
      </a:dk1>
      <a:lt1>
        <a:srgbClr val="FFFFFF"/>
      </a:lt1>
      <a:dk2>
        <a:srgbClr val="000000"/>
      </a:dk2>
      <a:lt2>
        <a:srgbClr val="AAAEB4"/>
      </a:lt2>
      <a:accent1>
        <a:srgbClr val="0D3857"/>
      </a:accent1>
      <a:accent2>
        <a:srgbClr val="055C91"/>
      </a:accent2>
      <a:accent3>
        <a:srgbClr val="81C0DA"/>
      </a:accent3>
      <a:accent4>
        <a:srgbClr val="B0D3DF"/>
      </a:accent4>
      <a:accent5>
        <a:srgbClr val="E0DCCD"/>
      </a:accent5>
      <a:accent6>
        <a:srgbClr val="7C7666"/>
      </a:accent6>
      <a:hlink>
        <a:srgbClr val="055C91"/>
      </a:hlink>
      <a:folHlink>
        <a:srgbClr val="81C0D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11D53F618ADE46BF233FE4F46F27AC" ma:contentTypeVersion="0" ma:contentTypeDescription="Create a new document." ma:contentTypeScope="" ma:versionID="3d2b600632870d5641a6ad7e6a32fdd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a1222beb234debe96d12a98d24ff8a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5684716-3F21-45BA-9776-77ADCC916F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3E7FDF7-7669-4E8F-97D1-2167A8E329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2CEB6A-1903-41BD-8EB9-6B36D5E3269E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9162</TotalTime>
  <Words>88</Words>
  <Application>Microsoft Office PowerPoint</Application>
  <PresentationFormat>On-screen Show (16:9)</PresentationFormat>
  <Paragraphs>41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USAGE WEBINAR</vt:lpstr>
      <vt:lpstr>Agenda</vt:lpstr>
      <vt:lpstr>Overview of Gale Usage Reporting</vt:lpstr>
      <vt:lpstr>Drive usage and awareness of your Gale Resources</vt:lpstr>
      <vt:lpstr>Q&amp;A</vt:lpstr>
    </vt:vector>
  </TitlesOfParts>
  <Company>Ruder Finn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Carolyn</dc:creator>
  <cp:lastModifiedBy>Sollars, Mike</cp:lastModifiedBy>
  <cp:revision>203</cp:revision>
  <dcterms:created xsi:type="dcterms:W3CDTF">2014-09-17T20:41:57Z</dcterms:created>
  <dcterms:modified xsi:type="dcterms:W3CDTF">2016-09-29T16:28:22Z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0x0101002411D53F618ADE46BF233FE4F46F27AC</vt:lpwstr>
  </property>
  <property fmtid="{D5CDD505-2E9C-101B-9397-08002B2CF9AE}" pid="3" name="_NewReviewCycle">
    <vt:lpwstr/>
  </property>
</Properties>
</file>