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handoutMasterIdLst>
    <p:handoutMasterId r:id="rId11"/>
  </p:handoutMasterIdLst>
  <p:sldIdLst>
    <p:sldId id="328" r:id="rId2"/>
    <p:sldId id="329" r:id="rId3"/>
    <p:sldId id="330" r:id="rId4"/>
    <p:sldId id="331" r:id="rId5"/>
    <p:sldId id="348" r:id="rId6"/>
    <p:sldId id="347" r:id="rId7"/>
    <p:sldId id="349" r:id="rId8"/>
    <p:sldId id="34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14" autoAdjust="0"/>
    <p:restoredTop sz="99883" autoAdjust="0"/>
  </p:normalViewPr>
  <p:slideViewPr>
    <p:cSldViewPr snapToGrid="0" snapToObjects="1" showGuides="1">
      <p:cViewPr>
        <p:scale>
          <a:sx n="100" d="100"/>
          <a:sy n="100" d="100"/>
        </p:scale>
        <p:origin x="-88" y="72"/>
      </p:cViewPr>
      <p:guideLst>
        <p:guide orient="horz" pos="1888"/>
        <p:guide pos="1040"/>
      </p:guideLst>
    </p:cSldViewPr>
  </p:slideViewPr>
  <p:notesTextViewPr>
    <p:cViewPr>
      <p:scale>
        <a:sx n="100" d="100"/>
        <a:sy n="100" d="100"/>
      </p:scale>
      <p:origin x="0" y="0"/>
    </p:cViewPr>
  </p:notesTextViewPr>
  <p:sorterViewPr>
    <p:cViewPr>
      <p:scale>
        <a:sx n="100" d="100"/>
        <a:sy n="100" d="100"/>
      </p:scale>
      <p:origin x="0" y="512"/>
    </p:cViewPr>
  </p:sorterViewPr>
  <p:notesViewPr>
    <p:cSldViewPr snapToGrid="0" snapToObjects="1">
      <p:cViewPr varScale="1">
        <p:scale>
          <a:sx n="87" d="100"/>
          <a:sy n="87" d="100"/>
        </p:scale>
        <p:origin x="-3096" y="-11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F179EDA-B45A-894B-A256-35D2A27BE16F}" type="datetimeFigureOut">
              <a:rPr lang="en-US" smtClean="0"/>
              <a:t>11/8/12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49188A1-14FB-DC4F-B9B3-929B12743203}" type="slidenum">
              <a:rPr lang="en-US" smtClean="0"/>
              <a:t>‹#›</a:t>
            </a:fld>
            <a:endParaRPr lang="en-US"/>
          </a:p>
        </p:txBody>
      </p:sp>
    </p:spTree>
    <p:extLst>
      <p:ext uri="{BB962C8B-B14F-4D97-AF65-F5344CB8AC3E}">
        <p14:creationId xmlns:p14="http://schemas.microsoft.com/office/powerpoint/2010/main" val="1968266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CARLI IACRL March 16, 2012</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AE8B1EE-6924-9749-8260-CE41EF06E89D}" type="slidenum">
              <a:rPr lang="en-US" smtClean="0"/>
              <a:t>‹#›</a:t>
            </a:fld>
            <a:endParaRPr lang="en-US"/>
          </a:p>
        </p:txBody>
      </p:sp>
    </p:spTree>
    <p:extLst>
      <p:ext uri="{BB962C8B-B14F-4D97-AF65-F5344CB8AC3E}">
        <p14:creationId xmlns:p14="http://schemas.microsoft.com/office/powerpoint/2010/main" val="14514130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5AE8B1EE-6924-9749-8260-CE41EF06E89D}" type="slidenum">
              <a:rPr lang="en-US" smtClean="0"/>
              <a:t>1</a:t>
            </a:fld>
            <a:endParaRPr lang="en-US" dirty="0"/>
          </a:p>
        </p:txBody>
      </p:sp>
    </p:spTree>
    <p:extLst>
      <p:ext uri="{BB962C8B-B14F-4D97-AF65-F5344CB8AC3E}">
        <p14:creationId xmlns:p14="http://schemas.microsoft.com/office/powerpoint/2010/main" val="617397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fld id="{8C617A71-29B4-4320-886C-78D40C1BAB78}" type="datetime1">
              <a:rPr lang="en-US" smtClean="0"/>
              <a:pPr/>
              <a:t>11/8/12</a:t>
            </a:fld>
            <a:endParaRPr lang="en-US" dirty="0" smtClean="0"/>
          </a:p>
        </p:txBody>
      </p:sp>
      <p:sp>
        <p:nvSpPr>
          <p:cNvPr id="54275" name="Rectangle 6"/>
          <p:cNvSpPr>
            <a:spLocks noGrp="1" noChangeArrowheads="1"/>
          </p:cNvSpPr>
          <p:nvPr>
            <p:ph type="ftr" sz="quarter" idx="4"/>
          </p:nvPr>
        </p:nvSpPr>
        <p:spPr>
          <a:noFill/>
        </p:spPr>
        <p:txBody>
          <a:bodyPr/>
          <a:lstStyle/>
          <a:p>
            <a:r>
              <a:rPr lang="en-US" dirty="0" smtClean="0"/>
              <a:t>CARLI: The Consortium of Academic and Research Libraries in Illinois</a:t>
            </a:r>
          </a:p>
        </p:txBody>
      </p:sp>
      <p:sp>
        <p:nvSpPr>
          <p:cNvPr id="54276" name="Rectangle 7"/>
          <p:cNvSpPr>
            <a:spLocks noGrp="1" noChangeArrowheads="1"/>
          </p:cNvSpPr>
          <p:nvPr>
            <p:ph type="sldNum" sz="quarter" idx="5"/>
          </p:nvPr>
        </p:nvSpPr>
        <p:spPr>
          <a:noFill/>
        </p:spPr>
        <p:txBody>
          <a:bodyPr/>
          <a:lstStyle/>
          <a:p>
            <a:fld id="{8906824F-9C99-4BD8-9FAD-651A22286618}" type="slidenum">
              <a:rPr lang="en-US" smtClean="0"/>
              <a:pPr/>
              <a:t>2</a:t>
            </a:fld>
            <a:endParaRPr lang="en-US" dirty="0" smtClean="0"/>
          </a:p>
        </p:txBody>
      </p:sp>
      <p:sp>
        <p:nvSpPr>
          <p:cNvPr id="54277" name="Rectangle 2"/>
          <p:cNvSpPr>
            <a:spLocks noGrp="1" noRot="1" noChangeAspect="1" noChangeArrowheads="1" noTextEdit="1"/>
          </p:cNvSpPr>
          <p:nvPr>
            <p:ph type="sldImg"/>
          </p:nvPr>
        </p:nvSpPr>
        <p:spPr>
          <a:solidFill>
            <a:srgbClr val="FFFFFF"/>
          </a:solidFill>
          <a:ln/>
        </p:spPr>
      </p:sp>
      <p:sp>
        <p:nvSpPr>
          <p:cNvPr id="54278" name="Rectangle 3"/>
          <p:cNvSpPr>
            <a:spLocks noGrp="1" noChangeArrowheads="1"/>
          </p:cNvSpPr>
          <p:nvPr>
            <p:ph type="body" idx="1"/>
          </p:nvPr>
        </p:nvSpPr>
        <p:spPr>
          <a:xfrm>
            <a:off x="701040" y="4415790"/>
            <a:ext cx="5608320" cy="4183380"/>
          </a:xfrm>
          <a:prstGeom prst="rect">
            <a:avLst/>
          </a:prstGeom>
          <a:solidFill>
            <a:srgbClr val="FFFFFF"/>
          </a:solidFill>
          <a:ln>
            <a:solidFill>
              <a:srgbClr val="000000"/>
            </a:solid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ftr" sz="quarter" idx="4"/>
          </p:nvPr>
        </p:nvSpPr>
        <p:spPr>
          <a:noFill/>
        </p:spPr>
        <p:txBody>
          <a:bodyPr/>
          <a:lstStyle/>
          <a:p>
            <a:r>
              <a:rPr lang="en-US" dirty="0" smtClean="0">
                <a:latin typeface="Arial" pitchFamily="34" charset="0"/>
              </a:rPr>
              <a:t>CARLI: The Consortium of Academic and Research Libraries in Illinois</a:t>
            </a:r>
          </a:p>
        </p:txBody>
      </p:sp>
      <p:sp>
        <p:nvSpPr>
          <p:cNvPr id="37891" name="Rectangle 7"/>
          <p:cNvSpPr>
            <a:spLocks noGrp="1" noChangeArrowheads="1"/>
          </p:cNvSpPr>
          <p:nvPr>
            <p:ph type="sldNum" sz="quarter" idx="5"/>
          </p:nvPr>
        </p:nvSpPr>
        <p:spPr>
          <a:noFill/>
        </p:spPr>
        <p:txBody>
          <a:bodyPr/>
          <a:lstStyle/>
          <a:p>
            <a:fld id="{66326AA8-6DDC-41D6-A2E7-8A0804FA19CE}" type="slidenum">
              <a:rPr lang="en-US" smtClean="0">
                <a:latin typeface="Arial" pitchFamily="34" charset="0"/>
              </a:rPr>
              <a:pPr/>
              <a:t>3</a:t>
            </a:fld>
            <a:endParaRPr lang="en-US" dirty="0" smtClean="0">
              <a:latin typeface="Arial" pitchFamily="34" charset="0"/>
            </a:endParaRPr>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xfrm>
            <a:off x="701040" y="4415790"/>
            <a:ext cx="5608320" cy="4183380"/>
          </a:xfrm>
          <a:prstGeom prst="rect">
            <a:avLst/>
          </a:prstGeom>
          <a:noFill/>
          <a:ln/>
        </p:spPr>
        <p:txBody>
          <a:bodyPr/>
          <a:lstStyle/>
          <a:p>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5AE8B1EE-6924-9749-8260-CE41EF06E89D}" type="slidenum">
              <a:rPr lang="en-US" smtClean="0"/>
              <a:t>4</a:t>
            </a:fld>
            <a:endParaRPr lang="en-US"/>
          </a:p>
        </p:txBody>
      </p:sp>
    </p:spTree>
    <p:extLst>
      <p:ext uri="{BB962C8B-B14F-4D97-AF65-F5344CB8AC3E}">
        <p14:creationId xmlns:p14="http://schemas.microsoft.com/office/powerpoint/2010/main" val="4200505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6"/>
          <p:cNvSpPr>
            <a:spLocks noGrp="1" noChangeArrowheads="1"/>
          </p:cNvSpPr>
          <p:nvPr>
            <p:ph type="ftr" sz="quarter" idx="4"/>
          </p:nvPr>
        </p:nvSpPr>
        <p:spPr>
          <a:noFill/>
        </p:spPr>
        <p:txBody>
          <a:bodyPr/>
          <a:lstStyle/>
          <a:p>
            <a:r>
              <a:rPr lang="en-US" dirty="0" smtClean="0">
                <a:latin typeface="Arial" pitchFamily="34" charset="0"/>
              </a:rPr>
              <a:t>CARLI: The Consortium of Academic and Research Libraries in Illinois</a:t>
            </a:r>
          </a:p>
        </p:txBody>
      </p:sp>
      <p:sp>
        <p:nvSpPr>
          <p:cNvPr id="58371" name="Rectangle 7"/>
          <p:cNvSpPr>
            <a:spLocks noGrp="1" noChangeArrowheads="1"/>
          </p:cNvSpPr>
          <p:nvPr>
            <p:ph type="sldNum" sz="quarter" idx="5"/>
          </p:nvPr>
        </p:nvSpPr>
        <p:spPr>
          <a:noFill/>
        </p:spPr>
        <p:txBody>
          <a:bodyPr/>
          <a:lstStyle/>
          <a:p>
            <a:fld id="{78842DE4-E85D-46A6-9CFA-DA3C277C4436}" type="slidenum">
              <a:rPr lang="en-US" smtClean="0">
                <a:latin typeface="Arial" pitchFamily="34" charset="0"/>
              </a:rPr>
              <a:pPr/>
              <a:t>8</a:t>
            </a:fld>
            <a:endParaRPr lang="en-US" dirty="0" smtClean="0">
              <a:latin typeface="Arial" pitchFamily="34" charset="0"/>
            </a:endParaRPr>
          </a:p>
        </p:txBody>
      </p:sp>
      <p:sp>
        <p:nvSpPr>
          <p:cNvPr id="58372" name="Rectangle 2"/>
          <p:cNvSpPr>
            <a:spLocks noGrp="1" noRot="1" noChangeAspect="1" noChangeArrowheads="1" noTextEdit="1"/>
          </p:cNvSpPr>
          <p:nvPr>
            <p:ph type="sldImg"/>
          </p:nvPr>
        </p:nvSpPr>
        <p:spPr>
          <a:ln/>
        </p:spPr>
      </p:sp>
      <p:sp>
        <p:nvSpPr>
          <p:cNvPr id="58373" name="Rectangle 3"/>
          <p:cNvSpPr>
            <a:spLocks noGrp="1" noChangeArrowheads="1"/>
          </p:cNvSpPr>
          <p:nvPr>
            <p:ph type="body" idx="1"/>
          </p:nvPr>
        </p:nvSpPr>
        <p:spPr>
          <a:xfrm>
            <a:off x="701040" y="4415790"/>
            <a:ext cx="5608320" cy="4183380"/>
          </a:xfrm>
          <a:prstGeom prst="rect">
            <a:avLst/>
          </a:prstGeom>
          <a:noFill/>
          <a:ln/>
        </p:spPr>
        <p:txBody>
          <a:bodyPr/>
          <a:lstStyle/>
          <a:p>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3556" y="6053328"/>
            <a:ext cx="2249424" cy="713232"/>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12648" y="1600200"/>
            <a:ext cx="8153400" cy="4495800"/>
          </a:xfrm>
        </p:spPr>
        <p:txBody>
          <a:bodyPr/>
          <a:lstStyle>
            <a:lvl5pPr>
              <a:buClr>
                <a:srgbClr val="000000"/>
              </a:buClr>
              <a:buSzPct val="50000"/>
              <a:defRPr sz="1500">
                <a:solidFill>
                  <a:srgbClr val="000000"/>
                </a:solidFill>
                <a:latin typeface="+mn-lt"/>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pic>
        <p:nvPicPr>
          <p:cNvPr id="10"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sp>
        <p:nvSpPr>
          <p:cNvPr id="3" name="Text Placeholder 2"/>
          <p:cNvSpPr>
            <a:spLocks noGrp="1"/>
          </p:cNvSpPr>
          <p:nvPr>
            <p:ph type="body" idx="1"/>
          </p:nvPr>
        </p:nvSpPr>
        <p:spPr>
          <a:xfrm>
            <a:off x="1371600" y="2743200"/>
            <a:ext cx="7123113" cy="1673225"/>
          </a:xfrm>
        </p:spPr>
        <p:txBody>
          <a:bodyPr anchor="t">
            <a:normAutofit/>
          </a:bodyPr>
          <a:lstStyle>
            <a:lvl1pPr marL="0" indent="0">
              <a:buNone/>
              <a:defRPr sz="26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rgbClr val="4C5A6A"/>
          </a:solidFill>
          <a:ln w="50800" cap="rnd" cmpd="dbl" algn="ctr">
            <a:solidFill>
              <a:srgbClr val="4C5A6A"/>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rgbClr val="000000"/>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normAutofit/>
          </a:bodyPr>
          <a:lstStyle>
            <a:lvl1pPr algn="l">
              <a:buNone/>
              <a:defRPr sz="3600" b="0" cap="none">
                <a:solidFill>
                  <a:srgbClr val="FFFFFF"/>
                </a:solidFill>
              </a:defRPr>
            </a:lvl1pPr>
          </a:lstStyle>
          <a:p>
            <a:r>
              <a:rPr kumimoji="0" lang="en-US" smtClean="0"/>
              <a:t>Click to edit Master title style</a:t>
            </a:r>
            <a:endParaRPr kumimoji="0" lang="en-US" dirty="0"/>
          </a:p>
        </p:txBody>
      </p:sp>
      <p:pic>
        <p:nvPicPr>
          <p:cNvPr id="11"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pic>
        <p:nvPicPr>
          <p:cNvPr id="12" name="Picture 7"/>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dirty="0"/>
          </a:p>
        </p:txBody>
      </p:sp>
      <p:sp>
        <p:nvSpPr>
          <p:cNvPr id="9" name="Content Placeholder 8"/>
          <p:cNvSpPr>
            <a:spLocks noGrp="1"/>
          </p:cNvSpPr>
          <p:nvPr>
            <p:ph sz="quarter" idx="1"/>
          </p:nvPr>
        </p:nvSpPr>
        <p:spPr>
          <a:xfrm>
            <a:off x="609600" y="1589567"/>
            <a:ext cx="3886200" cy="4572000"/>
          </a:xfrm>
        </p:spPr>
        <p:txBody>
          <a:bodyPr/>
          <a:lstStyle>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1" name="Content Placeholder 10"/>
          <p:cNvSpPr>
            <a:spLocks noGrp="1"/>
          </p:cNvSpPr>
          <p:nvPr>
            <p:ph sz="quarter" idx="2"/>
          </p:nvPr>
        </p:nvSpPr>
        <p:spPr>
          <a:xfrm>
            <a:off x="4844901" y="1589567"/>
            <a:ext cx="3886200" cy="4572000"/>
          </a:xfrm>
        </p:spPr>
        <p:txBody>
          <a:bodyPr/>
          <a:lstStyle>
            <a:lvl5pPr>
              <a:buClr>
                <a:srgbClr val="000000"/>
              </a:buClr>
              <a:buSzPct val="50000"/>
              <a:defRPr sz="1600" baseline="0">
                <a:solidFill>
                  <a:srgbClr val="000000"/>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6" name="Text Placeholder 15"/>
          <p:cNvSpPr>
            <a:spLocks noGrp="1"/>
          </p:cNvSpPr>
          <p:nvPr>
            <p:ph type="body" sz="quarter" idx="1"/>
          </p:nvPr>
        </p:nvSpPr>
        <p:spPr>
          <a:xfrm>
            <a:off x="609600" y="1752600"/>
            <a:ext cx="3886200" cy="640080"/>
          </a:xfrm>
        </p:spPr>
        <p:style>
          <a:lnRef idx="3">
            <a:schemeClr val="lt1"/>
          </a:lnRef>
          <a:fillRef idx="1">
            <a:schemeClr val="accent3"/>
          </a:fillRef>
          <a:effectRef idx="1">
            <a:schemeClr val="accent3"/>
          </a:effectRef>
          <a:fontRef idx="none"/>
        </p:style>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5"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pic>
        <p:nvPicPr>
          <p:cNvPr id="6"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pic>
        <p:nvPicPr>
          <p:cNvPr id="7" name="Picture 7"/>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752600"/>
            <a:ext cx="1600200" cy="4343400"/>
          </a:xfrm>
          <a:ln/>
        </p:spPr>
        <p:style>
          <a:lnRef idx="2">
            <a:schemeClr val="accent3">
              <a:shade val="50000"/>
            </a:schemeClr>
          </a:lnRef>
          <a:fillRef idx="1">
            <a:schemeClr val="accent3"/>
          </a:fillRef>
          <a:effectRef idx="0">
            <a:schemeClr val="accent3"/>
          </a:effectRef>
          <a:fontRef idx="none"/>
        </p:style>
        <p:txBody>
          <a:bodyPr lIns="137160" tIns="182880" rIns="137160" bIns="91440"/>
          <a:lstStyle>
            <a:lvl1pPr marL="0" indent="0">
              <a:spcAft>
                <a:spcPts val="1000"/>
              </a:spcAft>
              <a:buNone/>
              <a:defRPr sz="1800">
                <a:solidFill>
                  <a:schemeClr val="bg1"/>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lvl5pPr>
              <a:buClr>
                <a:srgbClr val="000000"/>
              </a:buClr>
              <a:buSzPct val="50000"/>
              <a:defRPr sz="1500">
                <a:solidFill>
                  <a:srgbClr val="000000"/>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endParaRPr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0" name="Picture 7"/>
          <p:cNvPicPr>
            <a:picLocks noChangeAspect="1" noChangeArrowheads="1"/>
          </p:cNvPicPr>
          <p:nvPr/>
        </p:nvPicPr>
        <p:blipFill>
          <a:blip r:embed="rId10"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pic>
        <p:nvPicPr>
          <p:cNvPr id="11" name="Picture 7"/>
          <p:cNvPicPr>
            <a:picLocks noChangeAspect="1" noChangeArrowheads="1"/>
          </p:cNvPicPr>
          <p:nvPr/>
        </p:nvPicPr>
        <p:blipFill>
          <a:blip r:embed="rId10"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pic>
        <p:nvPicPr>
          <p:cNvPr id="12" name="Picture 7"/>
          <p:cNvPicPr>
            <a:picLocks noChangeAspect="1" noChangeArrowheads="1"/>
          </p:cNvPicPr>
          <p:nvPr/>
        </p:nvPicPr>
        <p:blipFill>
          <a:blip r:embed="rId10" cstate="email">
            <a:extLst>
              <a:ext uri="{28A0092B-C50C-407E-A947-70E740481C1C}">
                <a14:useLocalDpi xmlns:a14="http://schemas.microsoft.com/office/drawing/2010/main" val="0"/>
              </a:ext>
            </a:extLst>
          </a:blip>
          <a:srcRect/>
          <a:stretch>
            <a:fillRect/>
          </a:stretch>
        </p:blipFill>
        <p:spPr>
          <a:xfrm>
            <a:off x="5139260" y="6107637"/>
            <a:ext cx="3657600" cy="606425"/>
          </a:xfrm>
          <a:prstGeom prst="rect">
            <a:avLst/>
          </a:prstGeom>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Lst>
  <p:txStyles>
    <p:titleStyle>
      <a:lvl1pPr algn="l" rtl="0" eaLnBrk="1" latinLnBrk="0" hangingPunct="1">
        <a:spcBef>
          <a:spcPct val="0"/>
        </a:spcBef>
        <a:buNone/>
        <a:defRPr kumimoji="0" sz="3600" kern="1200">
          <a:solidFill>
            <a:schemeClr val="tx2"/>
          </a:solidFill>
          <a:latin typeface="+mj-lt"/>
          <a:ea typeface="+mj-ea"/>
          <a:cs typeface="+mj-cs"/>
        </a:defRPr>
      </a:lvl1pPr>
    </p:titleStyle>
    <p:bodyStyle>
      <a:lvl1pPr marL="320040" indent="-320040" algn="l" rtl="0" eaLnBrk="1" latinLnBrk="0" hangingPunct="1">
        <a:spcBef>
          <a:spcPts val="700"/>
        </a:spcBef>
        <a:buClr>
          <a:schemeClr val="tx1"/>
        </a:buClr>
        <a:buSzPct val="100000"/>
        <a:buFont typeface="Wingdings" charset="2"/>
        <a:buChar char="§"/>
        <a:defRPr kumimoji="0" sz="2600" kern="1200">
          <a:solidFill>
            <a:srgbClr val="000000"/>
          </a:solidFill>
          <a:latin typeface="+mn-lt"/>
          <a:ea typeface="+mn-ea"/>
          <a:cs typeface="+mn-cs"/>
        </a:defRPr>
      </a:lvl1pPr>
      <a:lvl2pPr marL="640080" indent="-274320" algn="l" rtl="0" eaLnBrk="1" latinLnBrk="0" hangingPunct="1">
        <a:spcBef>
          <a:spcPts val="550"/>
        </a:spcBef>
        <a:buClr>
          <a:schemeClr val="accent1"/>
        </a:buClr>
        <a:buSzPct val="55000"/>
        <a:buFont typeface="Wingdings" charset="2"/>
        <a:buChar char=""/>
        <a:defRPr kumimoji="0" sz="2200" kern="1200">
          <a:solidFill>
            <a:srgbClr val="000000"/>
          </a:solidFill>
          <a:latin typeface="+mn-lt"/>
          <a:ea typeface="+mn-ea"/>
          <a:cs typeface="+mn-cs"/>
        </a:defRPr>
      </a:lvl2pPr>
      <a:lvl3pPr marL="914400" indent="-228600" algn="l" rtl="0" eaLnBrk="1" latinLnBrk="0" hangingPunct="1">
        <a:spcBef>
          <a:spcPts val="500"/>
        </a:spcBef>
        <a:buClr>
          <a:schemeClr val="tx1"/>
        </a:buClr>
        <a:buSzPct val="100000"/>
        <a:buFont typeface="Wingdings" charset="2"/>
        <a:buChar char="§"/>
        <a:defRPr kumimoji="0" sz="2000" kern="1200">
          <a:solidFill>
            <a:srgbClr val="000000"/>
          </a:solidFill>
          <a:latin typeface="+mn-lt"/>
          <a:ea typeface="+mn-ea"/>
          <a:cs typeface="+mn-cs"/>
        </a:defRPr>
      </a:lvl3pPr>
      <a:lvl4pPr marL="1371600" indent="-228600" algn="l" rtl="0" eaLnBrk="1" latinLnBrk="0" hangingPunct="1">
        <a:spcBef>
          <a:spcPts val="400"/>
        </a:spcBef>
        <a:buClr>
          <a:schemeClr val="tx1"/>
        </a:buClr>
        <a:buSzPct val="50000"/>
        <a:buFont typeface="Wingdings"/>
        <a:buChar char=""/>
        <a:defRPr kumimoji="0" sz="1800" kern="1200">
          <a:solidFill>
            <a:srgbClr val="000000"/>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support@carli.illinois.edu" TargetMode="External"/><Relationship Id="rId4" Type="http://schemas.openxmlformats.org/officeDocument/2006/relationships/hyperlink" Target="http://www.carli.illinois.edu/"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Consortium of Academic and Research Libraries</a:t>
            </a:r>
            <a:br>
              <a:rPr lang="en-US" dirty="0" smtClean="0"/>
            </a:br>
            <a:r>
              <a:rPr lang="en-US" dirty="0" smtClean="0"/>
              <a:t>In Illinois</a:t>
            </a:r>
            <a:endParaRPr lang="en-US" dirty="0"/>
          </a:p>
        </p:txBody>
      </p:sp>
      <p:sp>
        <p:nvSpPr>
          <p:cNvPr id="3" name="Subtitle 2"/>
          <p:cNvSpPr>
            <a:spLocks noGrp="1"/>
          </p:cNvSpPr>
          <p:nvPr>
            <p:ph type="subTitle" idx="1"/>
          </p:nvPr>
        </p:nvSpPr>
        <p:spPr/>
        <p:txBody>
          <a:bodyPr/>
          <a:lstStyle/>
          <a:p>
            <a:r>
              <a:rPr lang="en-US" dirty="0" smtClean="0"/>
              <a:t>CARLI Annual Meeting, November 9, </a:t>
            </a:r>
            <a:r>
              <a:rPr lang="en-US" dirty="0"/>
              <a:t>2012</a:t>
            </a:r>
          </a:p>
        </p:txBody>
      </p:sp>
      <p:sp>
        <p:nvSpPr>
          <p:cNvPr id="4" name="TextBox 3"/>
          <p:cNvSpPr txBox="1"/>
          <p:nvPr/>
        </p:nvSpPr>
        <p:spPr>
          <a:xfrm>
            <a:off x="533400" y="1816100"/>
            <a:ext cx="7988300" cy="1754327"/>
          </a:xfrm>
          <a:prstGeom prst="rect">
            <a:avLst/>
          </a:prstGeom>
          <a:noFill/>
        </p:spPr>
        <p:txBody>
          <a:bodyPr wrap="square" rtlCol="0">
            <a:spAutoFit/>
          </a:bodyPr>
          <a:lstStyle/>
          <a:p>
            <a:r>
              <a:rPr lang="en-US" sz="3600" dirty="0" smtClean="0"/>
              <a:t>Desired Functionality for the Next ILS:</a:t>
            </a:r>
          </a:p>
          <a:p>
            <a:r>
              <a:rPr lang="en-US" sz="3600" dirty="0" smtClean="0"/>
              <a:t>A Brainstorming </a:t>
            </a:r>
            <a:r>
              <a:rPr lang="en-US" sz="3600" dirty="0" smtClean="0"/>
              <a:t>Session for the CARLI Annual Meeting, 2012</a:t>
            </a:r>
            <a:endParaRPr lang="en-US" sz="3600" dirty="0"/>
          </a:p>
        </p:txBody>
      </p:sp>
    </p:spTree>
    <p:extLst>
      <p:ext uri="{BB962C8B-B14F-4D97-AF65-F5344CB8AC3E}">
        <p14:creationId xmlns:p14="http://schemas.microsoft.com/office/powerpoint/2010/main" val="2478720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n-US" sz="3600" dirty="0" smtClean="0"/>
              <a:t>The </a:t>
            </a:r>
            <a:r>
              <a:rPr lang="en-US" sz="3600" dirty="0" smtClean="0"/>
              <a:t>current </a:t>
            </a:r>
            <a:r>
              <a:rPr lang="en-US" sz="3600" dirty="0" smtClean="0"/>
              <a:t>CARLI ILS</a:t>
            </a:r>
            <a:endParaRPr lang="en-US" sz="3600" dirty="0"/>
          </a:p>
        </p:txBody>
      </p:sp>
      <p:sp>
        <p:nvSpPr>
          <p:cNvPr id="18435" name="Rectangle 3"/>
          <p:cNvSpPr>
            <a:spLocks noGrp="1" noChangeArrowheads="1"/>
          </p:cNvSpPr>
          <p:nvPr>
            <p:ph sz="quarter" idx="1"/>
          </p:nvPr>
        </p:nvSpPr>
        <p:spPr/>
        <p:txBody>
          <a:bodyPr>
            <a:normAutofit/>
          </a:bodyPr>
          <a:lstStyle/>
          <a:p>
            <a:r>
              <a:rPr lang="en-US" dirty="0"/>
              <a:t>“I-Share” is CARLI’s name for the system</a:t>
            </a:r>
          </a:p>
          <a:p>
            <a:r>
              <a:rPr lang="en-US" sz="2600" dirty="0" smtClean="0">
                <a:solidFill>
                  <a:srgbClr val="000000"/>
                </a:solidFill>
              </a:rPr>
              <a:t>Ex </a:t>
            </a:r>
            <a:r>
              <a:rPr lang="en-US" sz="2600" dirty="0" smtClean="0">
                <a:solidFill>
                  <a:srgbClr val="000000"/>
                </a:solidFill>
              </a:rPr>
              <a:t>Libris Voyager v. </a:t>
            </a:r>
            <a:r>
              <a:rPr lang="en-US" sz="2600" dirty="0" smtClean="0">
                <a:solidFill>
                  <a:srgbClr val="000000"/>
                </a:solidFill>
              </a:rPr>
              <a:t>7.2.5</a:t>
            </a:r>
          </a:p>
          <a:p>
            <a:r>
              <a:rPr lang="en-US" dirty="0" smtClean="0"/>
              <a:t>80 </a:t>
            </a:r>
            <a:r>
              <a:rPr lang="en-US" dirty="0" smtClean="0"/>
              <a:t>CARLI libraries participating (including 4 in implementation</a:t>
            </a:r>
            <a:r>
              <a:rPr lang="en-US" dirty="0" smtClean="0"/>
              <a:t>)</a:t>
            </a:r>
            <a:endParaRPr lang="en-US" dirty="0" smtClean="0"/>
          </a:p>
          <a:p>
            <a:r>
              <a:rPr lang="en-US" dirty="0" smtClean="0"/>
              <a:t>Supports for each library:</a:t>
            </a:r>
          </a:p>
          <a:p>
            <a:pPr lvl="1"/>
            <a:r>
              <a:rPr lang="en-US" dirty="0" smtClean="0"/>
              <a:t>OPAC, </a:t>
            </a:r>
            <a:r>
              <a:rPr lang="en-US" dirty="0" err="1" smtClean="0"/>
              <a:t>circ</a:t>
            </a:r>
            <a:r>
              <a:rPr lang="en-US" dirty="0" smtClean="0"/>
              <a:t>/reserves, </a:t>
            </a:r>
            <a:r>
              <a:rPr lang="en-US" dirty="0" err="1" smtClean="0"/>
              <a:t>acq</a:t>
            </a:r>
            <a:r>
              <a:rPr lang="en-US" dirty="0" smtClean="0"/>
              <a:t>/</a:t>
            </a:r>
            <a:r>
              <a:rPr lang="en-US" dirty="0" err="1" smtClean="0"/>
              <a:t>ser</a:t>
            </a:r>
            <a:r>
              <a:rPr lang="en-US" dirty="0" smtClean="0"/>
              <a:t>, cataloging/authority control, patron-initiated requesting, reporting</a:t>
            </a:r>
          </a:p>
          <a:p>
            <a:r>
              <a:rPr lang="en-US" dirty="0" smtClean="0"/>
              <a:t>Supports for the consortium:</a:t>
            </a:r>
          </a:p>
          <a:p>
            <a:pPr lvl="1"/>
            <a:r>
              <a:rPr lang="en-US" dirty="0" smtClean="0"/>
              <a:t>Resource sharing and union catalog</a:t>
            </a:r>
          </a:p>
          <a:p>
            <a:endParaRPr lang="en-US" sz="2600" dirty="0" smtClean="0">
              <a:solidFill>
                <a:srgbClr val="000000"/>
              </a:solidFill>
            </a:endParaRPr>
          </a:p>
        </p:txBody>
      </p:sp>
      <p:sp>
        <p:nvSpPr>
          <p:cNvPr id="18436" name="Rectangle 4"/>
          <p:cNvSpPr>
            <a:spLocks noChangeArrowheads="1"/>
          </p:cNvSpPr>
          <p:nvPr/>
        </p:nvSpPr>
        <p:spPr bwMode="auto">
          <a:xfrm>
            <a:off x="1143000" y="762000"/>
            <a:ext cx="184150" cy="519113"/>
          </a:xfrm>
          <a:prstGeom prst="rect">
            <a:avLst/>
          </a:prstGeom>
          <a:noFill/>
          <a:ln w="9525">
            <a:noFill/>
            <a:miter lim="800000"/>
            <a:headEnd/>
            <a:tailEnd/>
          </a:ln>
        </p:spPr>
        <p:txBody>
          <a:bodyPr wrap="none">
            <a:spAutoFit/>
          </a:bodyPr>
          <a:lstStyle/>
          <a:p>
            <a:endParaRPr lang="en-US" sz="2800" dirty="0">
              <a:solidFill>
                <a:srgbClr val="000000"/>
              </a:solidFill>
            </a:endParaRPr>
          </a:p>
        </p:txBody>
      </p:sp>
    </p:spTree>
    <p:extLst>
      <p:ext uri="{BB962C8B-B14F-4D97-AF65-F5344CB8AC3E}">
        <p14:creationId xmlns:p14="http://schemas.microsoft.com/office/powerpoint/2010/main" val="18595096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71500" y="219075"/>
            <a:ext cx="7810500" cy="990600"/>
          </a:xfrm>
        </p:spPr>
        <p:txBody>
          <a:bodyPr>
            <a:normAutofit/>
          </a:bodyPr>
          <a:lstStyle/>
          <a:p>
            <a:pPr eaLnBrk="1" hangingPunct="1"/>
            <a:r>
              <a:rPr lang="en-US" sz="3600" dirty="0" smtClean="0"/>
              <a:t>Voyager’s </a:t>
            </a:r>
            <a:r>
              <a:rPr lang="en-US" sz="3600" dirty="0" smtClean="0"/>
              <a:t>future</a:t>
            </a:r>
            <a:endParaRPr lang="en-US" sz="3600" dirty="0" smtClean="0"/>
          </a:p>
        </p:txBody>
      </p:sp>
      <p:sp>
        <p:nvSpPr>
          <p:cNvPr id="9219" name="Rectangle 3"/>
          <p:cNvSpPr>
            <a:spLocks noGrp="1" noChangeArrowheads="1"/>
          </p:cNvSpPr>
          <p:nvPr>
            <p:ph sz="quarter" idx="1"/>
          </p:nvPr>
        </p:nvSpPr>
        <p:spPr>
          <a:xfrm>
            <a:off x="571500" y="1600200"/>
            <a:ext cx="8404098" cy="4495800"/>
          </a:xfrm>
        </p:spPr>
        <p:txBody>
          <a:bodyPr>
            <a:normAutofit/>
          </a:bodyPr>
          <a:lstStyle/>
          <a:p>
            <a:pPr marL="55563" indent="-55563" eaLnBrk="1" hangingPunct="1">
              <a:buFont typeface="Wingdings" pitchFamily="2" charset="2"/>
              <a:buNone/>
            </a:pPr>
            <a:endParaRPr lang="en-US" sz="3200" dirty="0" smtClean="0"/>
          </a:p>
          <a:p>
            <a:r>
              <a:rPr lang="en-US" dirty="0" smtClean="0"/>
              <a:t>Ex Libris has no current plan to suspend support or development of Voyager</a:t>
            </a:r>
          </a:p>
          <a:p>
            <a:pPr lvl="1"/>
            <a:r>
              <a:rPr lang="en-US" dirty="0" smtClean="0"/>
              <a:t>Version 8.2 is released, v. 9 is planned for late 2013…</a:t>
            </a:r>
          </a:p>
          <a:p>
            <a:pPr lvl="1"/>
            <a:r>
              <a:rPr lang="en-US" dirty="0" smtClean="0"/>
              <a:t>There </a:t>
            </a:r>
            <a:r>
              <a:rPr lang="en-US" dirty="0" smtClean="0"/>
              <a:t>are over 1000 libraries </a:t>
            </a:r>
            <a:r>
              <a:rPr lang="en-US" dirty="0" smtClean="0"/>
              <a:t>using </a:t>
            </a:r>
            <a:r>
              <a:rPr lang="en-US" dirty="0" smtClean="0"/>
              <a:t>Voyager</a:t>
            </a:r>
          </a:p>
          <a:p>
            <a:r>
              <a:rPr lang="en-US" dirty="0" smtClean="0"/>
              <a:t>Ex Libris is developing a new product, Alma, but it is not an upgrade to Voyager, but rather an entirely new product. CARLI would need to do an RFP to select any new ILS, even an Ex Libris product.</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5307787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is CARLI </a:t>
            </a:r>
            <a:r>
              <a:rPr lang="en-US" dirty="0" smtClean="0"/>
              <a:t>moving </a:t>
            </a:r>
            <a:r>
              <a:rPr lang="en-US" dirty="0" smtClean="0"/>
              <a:t>to a </a:t>
            </a:r>
            <a:r>
              <a:rPr lang="en-US" dirty="0" smtClean="0"/>
              <a:t>new </a:t>
            </a:r>
            <a:r>
              <a:rPr lang="en-US" dirty="0" smtClean="0"/>
              <a:t>ILS?</a:t>
            </a:r>
            <a:endParaRPr lang="en-US" dirty="0"/>
          </a:p>
        </p:txBody>
      </p:sp>
      <p:sp>
        <p:nvSpPr>
          <p:cNvPr id="3" name="Content Placeholder 2"/>
          <p:cNvSpPr>
            <a:spLocks noGrp="1"/>
          </p:cNvSpPr>
          <p:nvPr>
            <p:ph sz="quarter" idx="1"/>
          </p:nvPr>
        </p:nvSpPr>
        <p:spPr/>
        <p:txBody>
          <a:bodyPr>
            <a:normAutofit/>
          </a:bodyPr>
          <a:lstStyle/>
          <a:p>
            <a:r>
              <a:rPr lang="en-US" dirty="0" smtClean="0"/>
              <a:t>We are not yet doing a formal search, but we are very interested in learning about  new products and monitoring the projects of other consortia.</a:t>
            </a:r>
          </a:p>
          <a:p>
            <a:r>
              <a:rPr lang="en-US" dirty="0" smtClean="0"/>
              <a:t>CARLI will need to do a Request for Proposal (RFP) for a purchase or license of a new ILS. An RFP process of this scope can easily take a year or more.</a:t>
            </a:r>
          </a:p>
          <a:p>
            <a:r>
              <a:rPr lang="en-US" dirty="0" smtClean="0"/>
              <a:t>Planning for, and migrating a system the size of I-Share is also likely to take well over a year.</a:t>
            </a:r>
          </a:p>
          <a:p>
            <a:endParaRPr lang="en-US" dirty="0"/>
          </a:p>
        </p:txBody>
      </p:sp>
    </p:spTree>
    <p:extLst>
      <p:ext uri="{BB962C8B-B14F-4D97-AF65-F5344CB8AC3E}">
        <p14:creationId xmlns:p14="http://schemas.microsoft.com/office/powerpoint/2010/main" val="12562907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want to talk about today…</a:t>
            </a:r>
            <a:endParaRPr lang="en-US" dirty="0"/>
          </a:p>
        </p:txBody>
      </p:sp>
      <p:sp>
        <p:nvSpPr>
          <p:cNvPr id="3" name="Content Placeholder 2"/>
          <p:cNvSpPr>
            <a:spLocks noGrp="1"/>
          </p:cNvSpPr>
          <p:nvPr>
            <p:ph sz="quarter" idx="1"/>
          </p:nvPr>
        </p:nvSpPr>
        <p:spPr/>
        <p:txBody>
          <a:bodyPr/>
          <a:lstStyle/>
          <a:p>
            <a:r>
              <a:rPr lang="en-US" dirty="0" smtClean="0"/>
              <a:t>Session title is :“What functionality is critical in the next ILS”</a:t>
            </a:r>
          </a:p>
          <a:p>
            <a:r>
              <a:rPr lang="en-US" dirty="0" smtClean="0"/>
              <a:t>We could spend days creating such a list</a:t>
            </a:r>
          </a:p>
          <a:p>
            <a:r>
              <a:rPr lang="en-US" dirty="0" smtClean="0"/>
              <a:t>So let’s make some assumptions as to what would be the “basics” of any modern ILS</a:t>
            </a:r>
          </a:p>
          <a:p>
            <a:r>
              <a:rPr lang="en-US" dirty="0" smtClean="0"/>
              <a:t>And let’s then focus on </a:t>
            </a:r>
          </a:p>
          <a:p>
            <a:pPr lvl="1"/>
            <a:r>
              <a:rPr lang="en-US" dirty="0" smtClean="0"/>
              <a:t>Functionality we don’t have now</a:t>
            </a:r>
          </a:p>
          <a:p>
            <a:pPr lvl="1"/>
            <a:r>
              <a:rPr lang="en-US" dirty="0" smtClean="0"/>
              <a:t>Functionality consortia need or could benefit from</a:t>
            </a:r>
          </a:p>
          <a:p>
            <a:pPr lvl="1"/>
            <a:r>
              <a:rPr lang="en-US" dirty="0" smtClean="0"/>
              <a:t>Your blue sky ideas and wishes </a:t>
            </a:r>
            <a:endParaRPr lang="en-US" dirty="0"/>
          </a:p>
        </p:txBody>
      </p:sp>
    </p:spTree>
    <p:extLst>
      <p:ext uri="{BB962C8B-B14F-4D97-AF65-F5344CB8AC3E}">
        <p14:creationId xmlns:p14="http://schemas.microsoft.com/office/powerpoint/2010/main" val="157176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 include</a:t>
            </a:r>
            <a:endParaRPr lang="en-US" dirty="0"/>
          </a:p>
        </p:txBody>
      </p:sp>
      <p:sp>
        <p:nvSpPr>
          <p:cNvPr id="3" name="Content Placeholder 2"/>
          <p:cNvSpPr>
            <a:spLocks noGrp="1"/>
          </p:cNvSpPr>
          <p:nvPr>
            <p:ph sz="quarter" idx="1"/>
          </p:nvPr>
        </p:nvSpPr>
        <p:spPr/>
        <p:txBody>
          <a:bodyPr/>
          <a:lstStyle/>
          <a:p>
            <a:r>
              <a:rPr lang="en-US" dirty="0" smtClean="0"/>
              <a:t>Basic library management functionality for print </a:t>
            </a:r>
            <a:r>
              <a:rPr lang="en-US" dirty="0" smtClean="0"/>
              <a:t>materials </a:t>
            </a:r>
            <a:r>
              <a:rPr lang="en-US" dirty="0" smtClean="0"/>
              <a:t>(cataloging</a:t>
            </a:r>
            <a:r>
              <a:rPr lang="en-US" dirty="0" smtClean="0"/>
              <a:t>, </a:t>
            </a:r>
            <a:r>
              <a:rPr lang="en-US" dirty="0" err="1" smtClean="0"/>
              <a:t>circ</a:t>
            </a:r>
            <a:r>
              <a:rPr lang="en-US" dirty="0" smtClean="0"/>
              <a:t>, etc.</a:t>
            </a:r>
            <a:r>
              <a:rPr lang="en-US" dirty="0" smtClean="0"/>
              <a:t>)</a:t>
            </a:r>
            <a:endParaRPr lang="en-US" dirty="0" smtClean="0"/>
          </a:p>
          <a:p>
            <a:r>
              <a:rPr lang="en-US" dirty="0" smtClean="0"/>
              <a:t>A consortial “OPAC” view </a:t>
            </a:r>
            <a:r>
              <a:rPr lang="en-US" dirty="0"/>
              <a:t>of participating libraries’ collections.</a:t>
            </a:r>
          </a:p>
          <a:p>
            <a:r>
              <a:rPr lang="en-US" dirty="0" smtClean="0"/>
              <a:t>Consortial resource sharing of print materials</a:t>
            </a:r>
            <a:endParaRPr lang="en-US" dirty="0" smtClean="0"/>
          </a:p>
          <a:p>
            <a:r>
              <a:rPr lang="en-US" dirty="0" smtClean="0"/>
              <a:t>Scalable to our system’s size and growth</a:t>
            </a:r>
            <a:endParaRPr lang="en-US" dirty="0" smtClean="0"/>
          </a:p>
          <a:p>
            <a:r>
              <a:rPr lang="en-US" dirty="0" smtClean="0"/>
              <a:t>Affordable</a:t>
            </a:r>
            <a:endParaRPr lang="en-US" dirty="0" smtClean="0"/>
          </a:p>
        </p:txBody>
      </p:sp>
    </p:spTree>
    <p:extLst>
      <p:ext uri="{BB962C8B-B14F-4D97-AF65-F5344CB8AC3E}">
        <p14:creationId xmlns:p14="http://schemas.microsoft.com/office/powerpoint/2010/main" val="2366397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discussion starters</a:t>
            </a:r>
            <a:endParaRPr lang="en-US" dirty="0"/>
          </a:p>
        </p:txBody>
      </p:sp>
      <p:sp>
        <p:nvSpPr>
          <p:cNvPr id="3" name="Content Placeholder 2"/>
          <p:cNvSpPr>
            <a:spLocks noGrp="1"/>
          </p:cNvSpPr>
          <p:nvPr>
            <p:ph sz="quarter" idx="1"/>
          </p:nvPr>
        </p:nvSpPr>
        <p:spPr/>
        <p:txBody>
          <a:bodyPr/>
          <a:lstStyle/>
          <a:p>
            <a:r>
              <a:rPr lang="en-US" dirty="0" smtClean="0"/>
              <a:t>Management of electronic resources and e-books</a:t>
            </a:r>
          </a:p>
          <a:p>
            <a:r>
              <a:rPr lang="en-US" dirty="0" smtClean="0"/>
              <a:t>Access to digital collections</a:t>
            </a:r>
          </a:p>
          <a:p>
            <a:r>
              <a:rPr lang="en-US" dirty="0" smtClean="0"/>
              <a:t>Expanded collaboration with other, non-I-Share libraries</a:t>
            </a:r>
          </a:p>
          <a:p>
            <a:r>
              <a:rPr lang="en-US" dirty="0" smtClean="0"/>
              <a:t>Mobile apps </a:t>
            </a:r>
          </a:p>
          <a:p>
            <a:r>
              <a:rPr lang="en-US" dirty="0" smtClean="0"/>
              <a:t>Reporting and assessment tools</a:t>
            </a:r>
          </a:p>
          <a:p>
            <a:r>
              <a:rPr lang="en-US" dirty="0" smtClean="0"/>
              <a:t>The future of the union catalog and its uses</a:t>
            </a:r>
          </a:p>
          <a:p>
            <a:r>
              <a:rPr lang="en-US" dirty="0" smtClean="0"/>
              <a:t>Patron/demand driven acquisitions</a:t>
            </a:r>
          </a:p>
          <a:p>
            <a:r>
              <a:rPr lang="en-US" dirty="0" smtClean="0"/>
              <a:t>And we want to hear your ideas not listed here!</a:t>
            </a:r>
          </a:p>
          <a:p>
            <a:pPr lvl="1"/>
            <a:endParaRPr lang="en-US" dirty="0" smtClean="0"/>
          </a:p>
        </p:txBody>
      </p:sp>
    </p:spTree>
    <p:extLst>
      <p:ext uri="{BB962C8B-B14F-4D97-AF65-F5344CB8AC3E}">
        <p14:creationId xmlns:p14="http://schemas.microsoft.com/office/powerpoint/2010/main" val="12646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dirty="0" smtClean="0"/>
              <a:t>Contact Information</a:t>
            </a:r>
          </a:p>
        </p:txBody>
      </p:sp>
      <p:sp>
        <p:nvSpPr>
          <p:cNvPr id="30723" name="Rectangle 3"/>
          <p:cNvSpPr>
            <a:spLocks noGrp="1" noChangeArrowheads="1"/>
          </p:cNvSpPr>
          <p:nvPr>
            <p:ph sz="quarter" idx="1"/>
          </p:nvPr>
        </p:nvSpPr>
        <p:spPr/>
        <p:txBody>
          <a:bodyPr>
            <a:normAutofit/>
          </a:bodyPr>
          <a:lstStyle/>
          <a:p>
            <a:pPr eaLnBrk="1" hangingPunct="1">
              <a:lnSpc>
                <a:spcPct val="90000"/>
              </a:lnSpc>
              <a:buFont typeface="Wingdings" pitchFamily="2" charset="2"/>
              <a:buNone/>
            </a:pPr>
            <a:r>
              <a:rPr lang="en-US" sz="2400" dirty="0" smtClean="0"/>
              <a:t>Kristine Hammerstrand</a:t>
            </a:r>
          </a:p>
          <a:p>
            <a:pPr eaLnBrk="1" hangingPunct="1">
              <a:lnSpc>
                <a:spcPct val="90000"/>
              </a:lnSpc>
              <a:buFont typeface="Wingdings" pitchFamily="2" charset="2"/>
              <a:buNone/>
            </a:pPr>
            <a:r>
              <a:rPr lang="en-US" sz="2400" dirty="0" smtClean="0"/>
              <a:t>Susan Singleton</a:t>
            </a:r>
          </a:p>
          <a:p>
            <a:pPr eaLnBrk="1" hangingPunct="1">
              <a:lnSpc>
                <a:spcPct val="90000"/>
              </a:lnSpc>
              <a:buFont typeface="Wingdings" pitchFamily="2" charset="2"/>
              <a:buNone/>
            </a:pPr>
            <a:endParaRPr lang="en-US" sz="2400" dirty="0" smtClean="0"/>
          </a:p>
          <a:p>
            <a:pPr eaLnBrk="1" hangingPunct="1">
              <a:lnSpc>
                <a:spcPct val="90000"/>
              </a:lnSpc>
              <a:buFont typeface="Wingdings" pitchFamily="2" charset="2"/>
              <a:buNone/>
            </a:pPr>
            <a:r>
              <a:rPr lang="en-US" sz="2400" dirty="0" smtClean="0"/>
              <a:t>CARLI Office:</a:t>
            </a:r>
          </a:p>
          <a:p>
            <a:pPr eaLnBrk="1" hangingPunct="1">
              <a:lnSpc>
                <a:spcPct val="90000"/>
              </a:lnSpc>
              <a:buFont typeface="Wingdings" pitchFamily="2" charset="2"/>
              <a:buNone/>
            </a:pPr>
            <a:r>
              <a:rPr lang="en-US" sz="2400" dirty="0" smtClean="0"/>
              <a:t>Phone: 217-244-7593 or 866-904-5843</a:t>
            </a:r>
          </a:p>
          <a:p>
            <a:pPr eaLnBrk="1" hangingPunct="1">
              <a:lnSpc>
                <a:spcPct val="90000"/>
              </a:lnSpc>
              <a:buFont typeface="Wingdings" pitchFamily="2" charset="2"/>
              <a:buNone/>
            </a:pPr>
            <a:r>
              <a:rPr lang="en-US" sz="2400" dirty="0" smtClean="0"/>
              <a:t>E-mail: </a:t>
            </a:r>
            <a:r>
              <a:rPr lang="en-US" sz="2400" dirty="0" smtClean="0">
                <a:hlinkClick r:id="rId3"/>
              </a:rPr>
              <a:t>support@carli.illinois.edu</a:t>
            </a:r>
            <a:endParaRPr lang="en-US" sz="2400" dirty="0" smtClean="0"/>
          </a:p>
          <a:p>
            <a:pPr eaLnBrk="1" hangingPunct="1">
              <a:lnSpc>
                <a:spcPct val="90000"/>
              </a:lnSpc>
              <a:buFont typeface="Wingdings" pitchFamily="2" charset="2"/>
              <a:buNone/>
            </a:pPr>
            <a:r>
              <a:rPr lang="en-US" sz="2400" dirty="0" smtClean="0"/>
              <a:t>Website: </a:t>
            </a:r>
            <a:r>
              <a:rPr lang="en-US" sz="2400" dirty="0" smtClean="0">
                <a:hlinkClick r:id="rId4"/>
              </a:rPr>
              <a:t>http://www.carli.illinois.edu/</a:t>
            </a:r>
            <a:r>
              <a:rPr lang="en-US" sz="2400" dirty="0" smtClean="0"/>
              <a:t> </a:t>
            </a:r>
          </a:p>
          <a:p>
            <a:pPr eaLnBrk="1" hangingPunct="1">
              <a:lnSpc>
                <a:spcPct val="90000"/>
              </a:lnSpc>
              <a:buFont typeface="Wingdings" pitchFamily="2" charset="2"/>
              <a:buNone/>
            </a:pPr>
            <a:endParaRPr lang="en-US" sz="2400" dirty="0" smtClean="0"/>
          </a:p>
          <a:p>
            <a:pPr eaLnBrk="1" hangingPunct="1">
              <a:lnSpc>
                <a:spcPct val="90000"/>
              </a:lnSpc>
              <a:buFont typeface="Wingdings" pitchFamily="2" charset="2"/>
              <a:buNone/>
            </a:pPr>
            <a:endParaRPr lang="en-US" sz="2400" dirty="0" smtClean="0"/>
          </a:p>
          <a:p>
            <a:pPr eaLnBrk="1" hangingPunct="1">
              <a:lnSpc>
                <a:spcPct val="90000"/>
              </a:lnSpc>
              <a:buFont typeface="Wingdings" pitchFamily="2" charset="2"/>
              <a:buNone/>
            </a:pPr>
            <a:endParaRPr lang="en-US" sz="2400" dirty="0" smtClean="0"/>
          </a:p>
          <a:p>
            <a:pPr eaLnBrk="1" hangingPunct="1">
              <a:lnSpc>
                <a:spcPct val="90000"/>
              </a:lnSpc>
              <a:buFont typeface="Wingdings" pitchFamily="2" charset="2"/>
              <a:buNone/>
            </a:pPr>
            <a:endParaRPr lang="en-US" sz="2400" dirty="0" smtClean="0"/>
          </a:p>
          <a:p>
            <a:pPr lvl="2" eaLnBrk="1" hangingPunct="1">
              <a:lnSpc>
                <a:spcPct val="90000"/>
              </a:lnSpc>
              <a:buFont typeface="Wingdings" pitchFamily="2" charset="2"/>
              <a:buNone/>
            </a:pP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ARLItemplate2012">
  <a:themeElements>
    <a:clrScheme name="NewCARLI 1">
      <a:dk1>
        <a:srgbClr val="5C286C"/>
      </a:dk1>
      <a:lt1>
        <a:srgbClr val="FFFFFF"/>
      </a:lt1>
      <a:dk2>
        <a:srgbClr val="303340"/>
      </a:dk2>
      <a:lt2>
        <a:srgbClr val="F3F2DC"/>
      </a:lt2>
      <a:accent1>
        <a:srgbClr val="5C286C"/>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CARLItemplate2012.potx</Template>
  <TotalTime>5995</TotalTime>
  <Words>522</Words>
  <Application>Microsoft Macintosh PowerPoint</Application>
  <PresentationFormat>On-screen Show (4:3)</PresentationFormat>
  <Paragraphs>65</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CARLItemplate2012</vt:lpstr>
      <vt:lpstr>Consortium of Academic and Research Libraries In Illinois</vt:lpstr>
      <vt:lpstr>The current CARLI ILS</vt:lpstr>
      <vt:lpstr>Voyager’s future</vt:lpstr>
      <vt:lpstr>When is CARLI moving to a new ILS?</vt:lpstr>
      <vt:lpstr>What we want to talk about today…</vt:lpstr>
      <vt:lpstr>The basics include</vt:lpstr>
      <vt:lpstr>Some discussion starters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Consortium of Academic and Research Libraries In Illinois</dc:title>
  <dc:creator>Tom Dorst</dc:creator>
  <cp:lastModifiedBy>Kristine Hammerstrand</cp:lastModifiedBy>
  <cp:revision>103</cp:revision>
  <cp:lastPrinted>2012-03-13T22:33:36Z</cp:lastPrinted>
  <dcterms:created xsi:type="dcterms:W3CDTF">2012-01-10T02:24:37Z</dcterms:created>
  <dcterms:modified xsi:type="dcterms:W3CDTF">2012-11-09T18:45:38Z</dcterms:modified>
</cp:coreProperties>
</file>