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9" r:id="rId3"/>
    <p:sldId id="260" r:id="rId4"/>
    <p:sldId id="310" r:id="rId5"/>
    <p:sldId id="311" r:id="rId6"/>
    <p:sldId id="312" r:id="rId7"/>
    <p:sldId id="313" r:id="rId8"/>
    <p:sldId id="315" r:id="rId9"/>
    <p:sldId id="323" r:id="rId10"/>
    <p:sldId id="316" r:id="rId11"/>
    <p:sldId id="317" r:id="rId12"/>
    <p:sldId id="318" r:id="rId13"/>
    <p:sldId id="320" r:id="rId14"/>
    <p:sldId id="319" r:id="rId15"/>
    <p:sldId id="32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14" autoAdjust="0"/>
    <p:restoredTop sz="87117" autoAdjust="0"/>
  </p:normalViewPr>
  <p:slideViewPr>
    <p:cSldViewPr snapToGrid="0" snapToObjects="1" showGuides="1">
      <p:cViewPr>
        <p:scale>
          <a:sx n="100" d="100"/>
          <a:sy n="100" d="100"/>
        </p:scale>
        <p:origin x="-1000" y="-664"/>
      </p:cViewPr>
      <p:guideLst>
        <p:guide orient="horz" pos="1888"/>
        <p:guide pos="10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312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179EDA-B45A-894B-A256-35D2A27BE16F}" type="datetimeFigureOut">
              <a:rPr lang="en-US" smtClean="0"/>
              <a:t>11/12/12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9188A1-14FB-DC4F-B9B3-929B127432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6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5C1880-6554-BA48-9F37-953516067BDA}" type="datetimeFigureOut">
              <a:rPr lang="en-US" smtClean="0"/>
              <a:t>11/12/12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E8B1EE-6924-9749-8260-CE41EF06E8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4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8B1EE-6924-9749-8260-CE41EF06E89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97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</a:t>
            </a:r>
            <a:r>
              <a:rPr lang="en-US" baseline="0" dirty="0" smtClean="0"/>
              <a:t> of your libraries have begun training already.</a:t>
            </a:r>
          </a:p>
          <a:p>
            <a:r>
              <a:rPr lang="en-US" baseline="0" dirty="0" smtClean="0"/>
              <a:t>   Great.  Just come for the I-Share-specific issues.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don’t mind if you want to get training elsewhere</a:t>
            </a:r>
          </a:p>
          <a:p>
            <a:r>
              <a:rPr lang="en-US" baseline="0" dirty="0" smtClean="0"/>
              <a:t>  but we’re trying to provide a good, basic package of training the suits most libraries.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three ALCTS sessions are better for catalogers than for public services staff.</a:t>
            </a:r>
          </a:p>
          <a:p>
            <a:r>
              <a:rPr lang="en-US" baseline="0" dirty="0" smtClean="0"/>
              <a:t>   But the ICAT sessions will be useful to all kinds of library staff.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8B1EE-6924-9749-8260-CE41EF06E8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2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Original</a:t>
            </a:r>
            <a:r>
              <a:rPr lang="en-US" baseline="0" dirty="0" smtClean="0"/>
              <a:t> catalogers will need more training after the webinars.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8B1EE-6924-9749-8260-CE41EF06E8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6344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for deciding when to implement RDA</a:t>
            </a:r>
          </a:p>
          <a:p>
            <a:r>
              <a:rPr lang="en-US" dirty="0" smtClean="0"/>
              <a:t>Training plans</a:t>
            </a:r>
          </a:p>
          <a:p>
            <a:r>
              <a:rPr lang="en-US" dirty="0" smtClean="0"/>
              <a:t>Updating BI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E8B1EE-6924-9749-8260-CE41EF06E89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48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CARLI: The Consortium of Academic and Research Libraries in Illinois</a:t>
            </a:r>
          </a:p>
        </p:txBody>
      </p:sp>
      <p:sp>
        <p:nvSpPr>
          <p:cNvPr id="583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842DE4-E85D-46A6-9CFA-DA3C277C4436}" type="slidenum">
              <a:rPr lang="en-US" smtClean="0">
                <a:latin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RDA stands for Resource</a:t>
            </a:r>
            <a:r>
              <a:rPr lang="en-US" baseline="0" dirty="0" smtClean="0"/>
              <a:t> Description and Access</a:t>
            </a:r>
          </a:p>
          <a:p>
            <a:r>
              <a:rPr lang="en-US" baseline="0" dirty="0" smtClean="0"/>
              <a:t>   replaces AACR2</a:t>
            </a:r>
          </a:p>
          <a:p>
            <a:r>
              <a:rPr lang="en-US" baseline="0" dirty="0" smtClean="0"/>
              <a:t>   sanctioned by ALA and the national libraries, as AACR2 was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Two big themes behind this is improved readability of the catalog data and</a:t>
            </a:r>
            <a:r>
              <a:rPr lang="en-US" baseline="0" dirty="0" smtClean="0"/>
              <a:t> more sensitivity to media.</a:t>
            </a:r>
          </a:p>
          <a:p>
            <a:endParaRPr lang="en-US" baseline="0" dirty="0" smtClean="0"/>
          </a:p>
          <a:p>
            <a:r>
              <a:rPr lang="en-US" dirty="0" smtClean="0"/>
              <a:t>Maybe you are underwhelmed by the changes</a:t>
            </a:r>
            <a:r>
              <a:rPr lang="en-US" baseline="0" dirty="0" smtClean="0"/>
              <a:t> and wonder what the fuss is about.</a:t>
            </a:r>
          </a:p>
          <a:p>
            <a:r>
              <a:rPr lang="en-US" baseline="0" dirty="0" smtClean="0"/>
              <a:t>   The power of RDA is </a:t>
            </a:r>
          </a:p>
          <a:p>
            <a:r>
              <a:rPr lang="en-US" baseline="0" dirty="0" smtClean="0"/>
              <a:t>   … across many platforms.</a:t>
            </a:r>
          </a:p>
          <a:p>
            <a:r>
              <a:rPr lang="en-US" baseline="0" dirty="0" smtClean="0"/>
              <a:t>   … in “the next ILS”</a:t>
            </a:r>
          </a:p>
          <a:p>
            <a:r>
              <a:rPr lang="en-US" baseline="0" dirty="0" smtClean="0"/>
              <a:t>   … in new encoding schemas</a:t>
            </a:r>
          </a:p>
          <a:p>
            <a:r>
              <a:rPr lang="en-US" baseline="0" dirty="0" smtClean="0"/>
              <a:t>  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AACR2 and RDA records coexist pretty well.  </a:t>
            </a:r>
          </a:p>
          <a:p>
            <a:r>
              <a:rPr lang="en-US" dirty="0" smtClean="0"/>
              <a:t>   You do not have to do a full retrospective conversion.</a:t>
            </a:r>
          </a:p>
          <a:p>
            <a:r>
              <a:rPr lang="en-US" dirty="0" smtClean="0"/>
              <a:t>   You may want to do some authority clean up.</a:t>
            </a:r>
          </a:p>
          <a:p>
            <a:r>
              <a:rPr lang="en-US" dirty="0" smtClean="0"/>
              <a:t>      More on that in a moment.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AACR2 records become more scarce, you’ll need to make the switch.</a:t>
            </a:r>
          </a:p>
          <a:p>
            <a:endParaRPr lang="en-US" dirty="0" smtClean="0"/>
          </a:p>
          <a:p>
            <a:r>
              <a:rPr lang="en-US" dirty="0" smtClean="0"/>
              <a:t>CARLI may have some best practices</a:t>
            </a:r>
            <a:r>
              <a:rPr lang="en-US" baseline="0" dirty="0" smtClean="0"/>
              <a:t> to recommend.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These next few slides are mostly for I-Share libraries,</a:t>
            </a:r>
          </a:p>
          <a:p>
            <a:r>
              <a:rPr lang="en-US" dirty="0" smtClean="0"/>
              <a:t>   But the rest of you may recognize similar issues in your systems.</a:t>
            </a:r>
          </a:p>
          <a:p>
            <a:endParaRPr lang="en-US" dirty="0" smtClean="0"/>
          </a:p>
          <a:p>
            <a:r>
              <a:rPr lang="en-US" dirty="0" smtClean="0"/>
              <a:t>Web Voyage Classic has been frozen for several years.</a:t>
            </a:r>
          </a:p>
          <a:p>
            <a:r>
              <a:rPr lang="en-US" dirty="0" smtClean="0"/>
              <a:t>These issues are not insurmountable, but you might want to revisit the decision to stay with</a:t>
            </a:r>
            <a:r>
              <a:rPr lang="en-US" baseline="0" dirty="0" smtClean="0"/>
              <a:t> WV Classic.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It’s good that both AACR2</a:t>
            </a:r>
            <a:r>
              <a:rPr lang="en-US" baseline="0" dirty="0" smtClean="0"/>
              <a:t> and RDA headings will be hot links, but there are no crosswalks between them.</a:t>
            </a:r>
          </a:p>
          <a:p>
            <a:r>
              <a:rPr lang="en-US" baseline="0" dirty="0" smtClean="0"/>
              <a:t>   This will, in a few cases, reduce recall.</a:t>
            </a:r>
          </a:p>
          <a:p>
            <a:r>
              <a:rPr lang="en-US" baseline="0" dirty="0" smtClean="0"/>
              <a:t>   A couple examples…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There are 2 authors named Tim Taylor, so they are distinguished by their birth dates.</a:t>
            </a:r>
          </a:p>
          <a:p>
            <a:endParaRPr lang="en-US" dirty="0" smtClean="0"/>
          </a:p>
          <a:p>
            <a:r>
              <a:rPr lang="en-US" dirty="0" smtClean="0"/>
              <a:t>RDA requires that the month be spelled out.</a:t>
            </a:r>
          </a:p>
          <a:p>
            <a:endParaRPr lang="en-US" dirty="0" smtClean="0"/>
          </a:p>
          <a:p>
            <a:r>
              <a:rPr lang="en-US" dirty="0" smtClean="0"/>
              <a:t>When you use the hot link in the More</a:t>
            </a:r>
            <a:r>
              <a:rPr lang="en-US" baseline="0" dirty="0" smtClean="0"/>
              <a:t> Details display, VuFind does </a:t>
            </a:r>
            <a:r>
              <a:rPr lang="en-US" u="sng" baseline="0" dirty="0" smtClean="0"/>
              <a:t>all keywords in author fields.</a:t>
            </a:r>
          </a:p>
          <a:p>
            <a:r>
              <a:rPr lang="en-US" baseline="0" dirty="0" smtClean="0"/>
              <a:t>   so it doesn’t find earlier versions of the heading unless “January” in in another author heading.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C617A71-29B4-4320-886C-78D40C1BAB78}" type="datetime1">
              <a:rPr lang="en-US" smtClean="0"/>
              <a:pPr/>
              <a:t>11/12/12</a:t>
            </a:fld>
            <a:endParaRPr lang="en-US" dirty="0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CARLI: The Consortium of Academic and Research Libraries in Illinois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6824F-9C99-4BD8-9FAD-651A2228661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Here’s an example of a series heading.</a:t>
            </a:r>
          </a:p>
          <a:p>
            <a:endParaRPr lang="en-US" dirty="0" smtClean="0"/>
          </a:p>
          <a:p>
            <a:r>
              <a:rPr lang="en-US" dirty="0" smtClean="0"/>
              <a:t>RDA requires the “unnumbered”.</a:t>
            </a:r>
          </a:p>
          <a:p>
            <a:r>
              <a:rPr lang="en-US" dirty="0" smtClean="0"/>
              <a:t>VuFind</a:t>
            </a:r>
            <a:r>
              <a:rPr lang="en-US" baseline="0" dirty="0" smtClean="0"/>
              <a:t> searches the heading </a:t>
            </a:r>
            <a:r>
              <a:rPr lang="en-US" u="sng" baseline="0" dirty="0" smtClean="0"/>
              <a:t>as a phrase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So you don’t get some older volumes in the series.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are not very common changes.</a:t>
            </a:r>
          </a:p>
          <a:p>
            <a:r>
              <a:rPr lang="en-US" baseline="0" dirty="0" smtClean="0"/>
              <a:t>   I had to dig to find them.  </a:t>
            </a:r>
          </a:p>
          <a:p>
            <a:r>
              <a:rPr lang="en-US" baseline="0" dirty="0" smtClean="0"/>
              <a:t>   Most AACR2 headings will be fine in RDA.</a:t>
            </a:r>
          </a:p>
          <a:p>
            <a:r>
              <a:rPr lang="en-US" baseline="0" dirty="0" smtClean="0"/>
              <a:t>   But you may want to do some authority work to improve the recall of your searches.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56" y="6053328"/>
            <a:ext cx="2249424" cy="713232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5pPr>
              <a:buClr>
                <a:srgbClr val="000000"/>
              </a:buClr>
              <a:buSzPct val="50000"/>
              <a:defRPr sz="1500">
                <a:solidFill>
                  <a:srgbClr val="000000"/>
                </a:solidFill>
                <a:latin typeface="+mn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>
            <a:normAutofit/>
          </a:bodyPr>
          <a:lstStyle>
            <a:lvl1pPr marL="0" indent="0">
              <a:buNone/>
              <a:defRPr sz="26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C5A6A"/>
          </a:solidFill>
          <a:ln w="50800" cap="rnd" cmpd="dbl" algn="ctr">
            <a:solidFill>
              <a:srgbClr val="4C5A6A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rmAutofit/>
          </a:bodyPr>
          <a:lstStyle>
            <a:lvl1pPr algn="l">
              <a:buNone/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  <p:pic>
        <p:nvPicPr>
          <p:cNvPr id="12" name="Picture 7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>
            <a:lvl5pPr>
              <a:buClr>
                <a:srgbClr val="000000"/>
              </a:buClr>
              <a:buSzPct val="50000"/>
              <a:defRPr sz="1600" baseline="0">
                <a:solidFill>
                  <a:srgbClr val="000000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none"/>
        </p:style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solidFill>
                  <a:schemeClr val="bg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>
            <a:lvl5pPr>
              <a:buClr>
                <a:srgbClr val="000000"/>
              </a:buClr>
              <a:buSzPct val="50000"/>
              <a:defRPr sz="1500">
                <a:solidFill>
                  <a:srgbClr val="000000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  <p:pic>
        <p:nvPicPr>
          <p:cNvPr id="12" name="Picture 7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9260" y="6107637"/>
            <a:ext cx="3657600" cy="606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tx1"/>
        </a:buClr>
        <a:buSzPct val="100000"/>
        <a:buFont typeface="Wingdings" charset="2"/>
        <a:buChar char="§"/>
        <a:defRPr kumimoji="0"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55000"/>
        <a:buFont typeface="Wingdings" charset="2"/>
        <a:buChar char=""/>
        <a:defRPr kumimoji="0"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tx1"/>
        </a:buClr>
        <a:buSzPct val="100000"/>
        <a:buFont typeface="Wingdings" charset="2"/>
        <a:buChar char="§"/>
        <a:defRPr kumimoji="0"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tx1"/>
        </a:buClr>
        <a:buSzPct val="50000"/>
        <a:buFont typeface="Wingdings"/>
        <a:buChar char=""/>
        <a:defRPr kumimoji="0"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upport@carli.illinois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575" y="561974"/>
            <a:ext cx="6477000" cy="4705351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PREPARING FOR Resource </a:t>
            </a:r>
            <a:r>
              <a:rPr lang="en-US" dirty="0" smtClean="0"/>
              <a:t>Description and Access (RDA)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Cathy Salika</a:t>
            </a:r>
            <a:br>
              <a:rPr lang="en-US" sz="2400" dirty="0" smtClean="0"/>
            </a:br>
            <a:r>
              <a:rPr lang="en-US" sz="2400" dirty="0" smtClean="0"/>
              <a:t>Nicole Swanson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/>
          <a:lstStyle/>
          <a:p>
            <a:pPr algn="ctr"/>
            <a:r>
              <a:rPr lang="en-US" dirty="0" smtClean="0"/>
              <a:t>CARLI Annual Meeting, Nov 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Impact on Technical Services</a:t>
            </a:r>
            <a:endParaRPr 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36698" y="3009900"/>
            <a:ext cx="3397377" cy="1409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New catalogin</a:t>
            </a:r>
            <a:r>
              <a:rPr lang="en-US" sz="2200" dirty="0" smtClean="0"/>
              <a:t>g rules!</a:t>
            </a:r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2200" dirty="0" smtClean="0"/>
              <a:t>Training!</a:t>
            </a:r>
          </a:p>
          <a:p>
            <a:pPr algn="ctr"/>
            <a:endParaRPr lang="en-US" sz="2200" dirty="0" smtClean="0"/>
          </a:p>
          <a:p>
            <a:pPr algn="ctr"/>
            <a:endParaRPr lang="en-US" sz="2200" dirty="0" smtClean="0"/>
          </a:p>
          <a:p>
            <a:pPr marL="0" indent="0" algn="ctr">
              <a:buNone/>
            </a:pPr>
            <a:endParaRPr lang="en-US" sz="2200" dirty="0" smtClean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 smtClean="0"/>
          </a:p>
          <a:p>
            <a:pPr marL="0" indent="0" algn="ctr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941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CARLI-Provided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public services and copy catalogers</a:t>
            </a:r>
          </a:p>
          <a:p>
            <a:r>
              <a:rPr lang="en-US" dirty="0" smtClean="0"/>
              <a:t>3 recommended webinars from ALA/ALCTS</a:t>
            </a:r>
          </a:p>
          <a:p>
            <a:r>
              <a:rPr lang="en-US" dirty="0" smtClean="0"/>
              <a:t>An ICAT webinar on VuFind changes and the impact of authority control on searching</a:t>
            </a:r>
          </a:p>
          <a:p>
            <a:r>
              <a:rPr lang="en-US" dirty="0" smtClean="0"/>
              <a:t>An ICAT webinar on RDA encoding in I-Share and approaches to authority maintenance</a:t>
            </a:r>
          </a:p>
          <a:p>
            <a:endParaRPr lang="en-US" dirty="0"/>
          </a:p>
          <a:p>
            <a:r>
              <a:rPr lang="en-US" dirty="0" smtClean="0"/>
              <a:t>No charge</a:t>
            </a:r>
          </a:p>
          <a:p>
            <a:r>
              <a:rPr lang="en-US" dirty="0" smtClean="0"/>
              <a:t>Available this fall &amp; winter</a:t>
            </a:r>
          </a:p>
          <a:p>
            <a:r>
              <a:rPr lang="en-US" dirty="0" smtClean="0"/>
              <a:t>Recorded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41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CARLI-Provided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81175"/>
            <a:ext cx="8153400" cy="4057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original catalogers</a:t>
            </a:r>
          </a:p>
          <a:p>
            <a:r>
              <a:rPr lang="en-US" dirty="0" smtClean="0"/>
              <a:t>A day-long in-person training on RDA</a:t>
            </a:r>
          </a:p>
          <a:p>
            <a:r>
              <a:rPr lang="en-US" dirty="0" smtClean="0"/>
              <a:t>Probably offered twice</a:t>
            </a:r>
          </a:p>
          <a:p>
            <a:r>
              <a:rPr lang="en-US" dirty="0" smtClean="0"/>
              <a:t>Including details about various media types</a:t>
            </a:r>
          </a:p>
          <a:p>
            <a:endParaRPr lang="en-US" dirty="0"/>
          </a:p>
          <a:p>
            <a:r>
              <a:rPr lang="en-US" dirty="0" smtClean="0"/>
              <a:t>No charge</a:t>
            </a:r>
          </a:p>
          <a:p>
            <a:r>
              <a:rPr lang="en-US" dirty="0" smtClean="0"/>
              <a:t>Planned for Spring, 2013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87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CARLI-Provided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71649"/>
            <a:ext cx="8153400" cy="3838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On the CARLI web site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wiki for sharing information about RDA training</a:t>
            </a:r>
          </a:p>
          <a:p>
            <a:pPr marL="0" indent="0">
              <a:buNone/>
            </a:pPr>
            <a:r>
              <a:rPr lang="en-US" sz="2000" dirty="0"/>
              <a:t>http://wiki.carli.illinois.edu/index.php/RDA_Training_Opportunities_List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Soon to be replaced by a new RDA Resources page</a:t>
            </a:r>
          </a:p>
          <a:p>
            <a:pPr lvl="1"/>
            <a:r>
              <a:rPr lang="en-US" dirty="0" smtClean="0"/>
              <a:t>Books &amp; articles</a:t>
            </a:r>
          </a:p>
          <a:p>
            <a:pPr lvl="1"/>
            <a:r>
              <a:rPr lang="en-US" dirty="0" smtClean="0"/>
              <a:t>Webinars</a:t>
            </a:r>
          </a:p>
          <a:p>
            <a:pPr lvl="1"/>
            <a:r>
              <a:rPr lang="en-US" dirty="0" smtClean="0"/>
              <a:t>Training opportunities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3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on Your “To Do” List?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59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333625"/>
            <a:ext cx="8153400" cy="304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Reach us at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support@carli.illinois.edu</a:t>
            </a:r>
            <a:endParaRPr lang="en-US" dirty="0"/>
          </a:p>
          <a:p>
            <a:r>
              <a:rPr lang="en-US" dirty="0" smtClean="0"/>
              <a:t>217-244-7953</a:t>
            </a:r>
            <a:endParaRPr lang="en-US" dirty="0"/>
          </a:p>
          <a:p>
            <a:r>
              <a:rPr lang="en-US" dirty="0"/>
              <a:t>866-904-5843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5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Impact of RDA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2066925"/>
            <a:ext cx="8153400" cy="228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A brief intro to RDA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Dates and deadlines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Impact on patrons and Public Services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Impact on Technical Services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CARLI training offerings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Brainstorming your “To Do” List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Intro to RDA</a:t>
            </a:r>
            <a:endParaRPr 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000000"/>
                </a:solidFill>
              </a:rPr>
              <a:t>The biggest change to cataloging rules since AACR2 in 1978</a:t>
            </a:r>
          </a:p>
          <a:p>
            <a:r>
              <a:rPr lang="en-US" dirty="0" smtClean="0"/>
              <a:t>Speaks to many kinds of metadata, not just the contents of our catalogs</a:t>
            </a:r>
          </a:p>
          <a:p>
            <a:r>
              <a:rPr lang="en-US" sz="2600" dirty="0" smtClean="0">
                <a:solidFill>
                  <a:srgbClr val="000000"/>
                </a:solidFill>
              </a:rPr>
              <a:t>Has the potential to facilitate more seamless integration of the systems in your library</a:t>
            </a:r>
          </a:p>
          <a:p>
            <a:pPr lvl="1"/>
            <a:r>
              <a:rPr lang="en-US" dirty="0" smtClean="0"/>
              <a:t>ILS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Institutional Repositories</a:t>
            </a:r>
          </a:p>
          <a:p>
            <a:pPr lvl="1"/>
            <a:r>
              <a:rPr lang="en-US" dirty="0" smtClean="0"/>
              <a:t>Digital Collections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Archives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509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Intro to RDA</a:t>
            </a:r>
            <a:endParaRPr 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In the ILS of the present</a:t>
            </a:r>
          </a:p>
          <a:p>
            <a:r>
              <a:rPr lang="en-US" sz="2200" dirty="0" smtClean="0"/>
              <a:t>We’ll still use MARC</a:t>
            </a:r>
          </a:p>
          <a:p>
            <a:r>
              <a:rPr lang="en-US" sz="2200" dirty="0" smtClean="0">
                <a:solidFill>
                  <a:srgbClr val="000000"/>
                </a:solidFill>
              </a:rPr>
              <a:t>We’ll still share bibliographic data </a:t>
            </a:r>
          </a:p>
          <a:p>
            <a:r>
              <a:rPr lang="en-US" sz="2200" dirty="0" smtClean="0"/>
              <a:t>We’ll have a mix of AACR2 and RDA records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In the ILSes of the future, </a:t>
            </a:r>
            <a:r>
              <a:rPr lang="en-US" sz="2200" i="1" dirty="0" smtClean="0">
                <a:solidFill>
                  <a:srgbClr val="000000"/>
                </a:solidFill>
              </a:rPr>
              <a:t>potentially</a:t>
            </a:r>
          </a:p>
          <a:p>
            <a:r>
              <a:rPr lang="en-US" sz="2200" dirty="0" smtClean="0"/>
              <a:t>New ways of navigating among manifestations of a work</a:t>
            </a:r>
          </a:p>
          <a:p>
            <a:r>
              <a:rPr lang="en-US" sz="2200" dirty="0" smtClean="0"/>
              <a:t>New ways of navigating among systems</a:t>
            </a:r>
          </a:p>
          <a:p>
            <a:r>
              <a:rPr lang="en-US" sz="2200" dirty="0" smtClean="0"/>
              <a:t>Alternatives to MARC encoding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5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Intro to RDA</a:t>
            </a:r>
            <a:endParaRPr 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828800"/>
            <a:ext cx="8153400" cy="2781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For MARC records in the ILS</a:t>
            </a:r>
          </a:p>
          <a:p>
            <a:r>
              <a:rPr lang="en-US" sz="2200" dirty="0" smtClean="0"/>
              <a:t>Better coding of physical media</a:t>
            </a:r>
          </a:p>
          <a:p>
            <a:r>
              <a:rPr lang="en-US" sz="2200" dirty="0" smtClean="0"/>
              <a:t>Fewer abbreviations</a:t>
            </a:r>
          </a:p>
          <a:p>
            <a:r>
              <a:rPr lang="en-US" sz="2200" dirty="0" smtClean="0"/>
              <a:t>Potentially more name entries on a bibliographic record</a:t>
            </a:r>
          </a:p>
          <a:p>
            <a:r>
              <a:rPr lang="en-US" sz="2200" dirty="0" smtClean="0"/>
              <a:t>New form of entry for some name entries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45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Dates and Deadlines</a:t>
            </a:r>
            <a:endParaRPr 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762125"/>
            <a:ext cx="8153400" cy="4324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There are already RDA bib records in WorldCat and our local catalogs, created during the pilot phase.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There are already RDA authority records in our local catalogs and I-Share.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The national libraries will fully implement RDA by March 31, 2013.</a:t>
            </a:r>
          </a:p>
          <a:p>
            <a:r>
              <a:rPr lang="en-US" sz="2200" dirty="0" smtClean="0"/>
              <a:t>They have said that each library may decide for itself when to begin to implement RDA.</a:t>
            </a:r>
          </a:p>
          <a:p>
            <a:r>
              <a:rPr lang="en-US" sz="2200" dirty="0" smtClean="0"/>
              <a:t>But RDA records will become more prevalent after March.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2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Impact on Patrons and Public Services</a:t>
            </a:r>
            <a:endParaRPr 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781174"/>
            <a:ext cx="8153400" cy="4152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Because CARLI </a:t>
            </a:r>
            <a:r>
              <a:rPr lang="en-US" sz="2200" dirty="0" smtClean="0"/>
              <a:t>has frozen development on </a:t>
            </a:r>
            <a:r>
              <a:rPr lang="en-US" sz="2200" dirty="0" smtClean="0">
                <a:solidFill>
                  <a:srgbClr val="000000"/>
                </a:solidFill>
              </a:rPr>
              <a:t>Web Voyage Classic, RDA raises some issues.</a:t>
            </a:r>
          </a:p>
          <a:p>
            <a:r>
              <a:rPr lang="en-US" sz="2200" dirty="0" smtClean="0"/>
              <a:t>Limits by medium will work less well for RDA records.</a:t>
            </a:r>
          </a:p>
          <a:p>
            <a:r>
              <a:rPr lang="en-US" sz="2200" dirty="0" smtClean="0"/>
              <a:t>Heading searches will find some AACR2 heading that are now unauthorized forms.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CARLI is making changes to VuFind to accommodate RDA.</a:t>
            </a:r>
          </a:p>
          <a:p>
            <a:r>
              <a:rPr lang="en-US" sz="2200" dirty="0" smtClean="0"/>
              <a:t>It will take advantage of the improved media encoding.</a:t>
            </a:r>
          </a:p>
          <a:p>
            <a:r>
              <a:rPr lang="en-US" sz="2200" dirty="0" smtClean="0"/>
              <a:t>It will display some of the new MARC fields.</a:t>
            </a:r>
          </a:p>
          <a:p>
            <a:r>
              <a:rPr lang="en-US" sz="2200" dirty="0" smtClean="0"/>
              <a:t>AACR2 and RDA headings will appear as hot links.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06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Impact on Patrons and Public Services</a:t>
            </a:r>
            <a:endParaRPr lang="en-US" sz="3600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49" y="2257424"/>
            <a:ext cx="7621387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71525" y="1724025"/>
            <a:ext cx="1441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 RDA bib: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7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Impact on Patrons and Public Services</a:t>
            </a:r>
            <a:endParaRPr lang="en-US" sz="3600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43000" y="7620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5349" y="1714500"/>
            <a:ext cx="196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Another RDA bib: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49" y="2160032"/>
            <a:ext cx="7722295" cy="349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40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RLInew">
  <a:themeElements>
    <a:clrScheme name="NewCARLI 1">
      <a:dk1>
        <a:srgbClr val="5C286C"/>
      </a:dk1>
      <a:lt1>
        <a:srgbClr val="FFFFFF"/>
      </a:lt1>
      <a:dk2>
        <a:srgbClr val="303340"/>
      </a:dk2>
      <a:lt2>
        <a:srgbClr val="F3F2DC"/>
      </a:lt2>
      <a:accent1>
        <a:srgbClr val="5C286C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CARLInew.thmx</Template>
  <TotalTime>1447</TotalTime>
  <Words>1124</Words>
  <Application>Microsoft Macintosh PowerPoint</Application>
  <PresentationFormat>On-screen Show (4:3)</PresentationFormat>
  <Paragraphs>188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CARLInew</vt:lpstr>
      <vt:lpstr> PREPARING FOR Resource Description and Access (RDA)    Cathy Salika Nicole Swanson</vt:lpstr>
      <vt:lpstr>Impact of RDA</vt:lpstr>
      <vt:lpstr>Intro to RDA</vt:lpstr>
      <vt:lpstr>Intro to RDA</vt:lpstr>
      <vt:lpstr>Intro to RDA</vt:lpstr>
      <vt:lpstr>Dates and Deadlines</vt:lpstr>
      <vt:lpstr>Impact on Patrons and Public Services</vt:lpstr>
      <vt:lpstr>Impact on Patrons and Public Services</vt:lpstr>
      <vt:lpstr>Impact on Patrons and Public Services</vt:lpstr>
      <vt:lpstr>Impact on Technical Services</vt:lpstr>
      <vt:lpstr>CARLI-Provided Training</vt:lpstr>
      <vt:lpstr>CARLI-Provided Training</vt:lpstr>
      <vt:lpstr>CARLI-Provided Training</vt:lpstr>
      <vt:lpstr>What’s on Your “To Do” List?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Consortium of Academic and Research Libraries In Illinois</dc:title>
  <dc:creator>Tom Dorst</dc:creator>
  <cp:lastModifiedBy>Margaret Chambers</cp:lastModifiedBy>
  <cp:revision>76</cp:revision>
  <cp:lastPrinted>2012-11-07T22:53:14Z</cp:lastPrinted>
  <dcterms:created xsi:type="dcterms:W3CDTF">2012-01-10T02:24:37Z</dcterms:created>
  <dcterms:modified xsi:type="dcterms:W3CDTF">2012-11-12T16:41:36Z</dcterms:modified>
</cp:coreProperties>
</file>