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xlsx" ContentType="application/vnd.openxmlformats-officedocument.spreadsheetml.sheet"/>
  <Default Extension="tmp" ContentType="image/png"/>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31.xml" ContentType="application/vnd.openxmlformats-officedocument.presentationml.notesSlide+xml"/>
  <Override PartName="/ppt/charts/chart2.xml" ContentType="application/vnd.openxmlformats-officedocument.drawingml.chart+xml"/>
  <Override PartName="/ppt/drawings/drawing2.xml" ContentType="application/vnd.openxmlformats-officedocument.drawingml.chartshapes+xml"/>
  <Override PartName="/ppt/notesSlides/notesSlide32.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drawings/drawing3.xml" ContentType="application/vnd.openxmlformats-officedocument.drawingml.chartshape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8.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embeddings/oleObject14.bin" ContentType="application/vnd.openxmlformats-officedocument.oleObject"/>
  <Override PartName="/ppt/embeddings/oleObject15.bin" ContentType="application/vnd.openxmlformats-officedocument.oleObject"/>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drawings/drawing4.xml" ContentType="application/vnd.openxmlformats-officedocument.drawingml.chartshape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7.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2"/>
  </p:notesMasterIdLst>
  <p:sldIdLst>
    <p:sldId id="366" r:id="rId2"/>
    <p:sldId id="367" r:id="rId3"/>
    <p:sldId id="368" r:id="rId4"/>
    <p:sldId id="369" r:id="rId5"/>
    <p:sldId id="370" r:id="rId6"/>
    <p:sldId id="371" r:id="rId7"/>
    <p:sldId id="372" r:id="rId8"/>
    <p:sldId id="373" r:id="rId9"/>
    <p:sldId id="374" r:id="rId10"/>
    <p:sldId id="375" r:id="rId11"/>
    <p:sldId id="376" r:id="rId12"/>
    <p:sldId id="377" r:id="rId13"/>
    <p:sldId id="378" r:id="rId14"/>
    <p:sldId id="379" r:id="rId15"/>
    <p:sldId id="380" r:id="rId16"/>
    <p:sldId id="381" r:id="rId17"/>
    <p:sldId id="382" r:id="rId18"/>
    <p:sldId id="383" r:id="rId19"/>
    <p:sldId id="384" r:id="rId20"/>
    <p:sldId id="385" r:id="rId21"/>
    <p:sldId id="386" r:id="rId22"/>
    <p:sldId id="387" r:id="rId23"/>
    <p:sldId id="388" r:id="rId24"/>
    <p:sldId id="389" r:id="rId25"/>
    <p:sldId id="390" r:id="rId26"/>
    <p:sldId id="391" r:id="rId27"/>
    <p:sldId id="392" r:id="rId28"/>
    <p:sldId id="393" r:id="rId29"/>
    <p:sldId id="394" r:id="rId30"/>
    <p:sldId id="395" r:id="rId31"/>
    <p:sldId id="344" r:id="rId32"/>
    <p:sldId id="345" r:id="rId33"/>
    <p:sldId id="346" r:id="rId34"/>
    <p:sldId id="347" r:id="rId35"/>
    <p:sldId id="348" r:id="rId36"/>
    <p:sldId id="349" r:id="rId37"/>
    <p:sldId id="350" r:id="rId38"/>
    <p:sldId id="351" r:id="rId39"/>
    <p:sldId id="352" r:id="rId40"/>
    <p:sldId id="353" r:id="rId41"/>
    <p:sldId id="354" r:id="rId42"/>
    <p:sldId id="355" r:id="rId43"/>
    <p:sldId id="356" r:id="rId44"/>
    <p:sldId id="357" r:id="rId45"/>
    <p:sldId id="358" r:id="rId46"/>
    <p:sldId id="359" r:id="rId47"/>
    <p:sldId id="360" r:id="rId48"/>
    <p:sldId id="274" r:id="rId49"/>
    <p:sldId id="275" r:id="rId50"/>
    <p:sldId id="276" r:id="rId51"/>
    <p:sldId id="277" r:id="rId52"/>
    <p:sldId id="278" r:id="rId53"/>
    <p:sldId id="279" r:id="rId54"/>
    <p:sldId id="280" r:id="rId55"/>
    <p:sldId id="281" r:id="rId56"/>
    <p:sldId id="282" r:id="rId57"/>
    <p:sldId id="283" r:id="rId58"/>
    <p:sldId id="284" r:id="rId59"/>
    <p:sldId id="285" r:id="rId60"/>
    <p:sldId id="286" r:id="rId61"/>
    <p:sldId id="287" r:id="rId62"/>
    <p:sldId id="288" r:id="rId63"/>
    <p:sldId id="289" r:id="rId64"/>
    <p:sldId id="290" r:id="rId65"/>
    <p:sldId id="291" r:id="rId66"/>
    <p:sldId id="292" r:id="rId67"/>
    <p:sldId id="293" r:id="rId68"/>
    <p:sldId id="294" r:id="rId69"/>
    <p:sldId id="295" r:id="rId70"/>
    <p:sldId id="296" r:id="rId71"/>
    <p:sldId id="297" r:id="rId72"/>
    <p:sldId id="298" r:id="rId73"/>
    <p:sldId id="299" r:id="rId74"/>
    <p:sldId id="300" r:id="rId75"/>
    <p:sldId id="301" r:id="rId76"/>
    <p:sldId id="302" r:id="rId77"/>
    <p:sldId id="303" r:id="rId78"/>
    <p:sldId id="304" r:id="rId79"/>
    <p:sldId id="305" r:id="rId80"/>
    <p:sldId id="306" r:id="rId81"/>
    <p:sldId id="307" r:id="rId82"/>
    <p:sldId id="308" r:id="rId83"/>
    <p:sldId id="309" r:id="rId84"/>
    <p:sldId id="310" r:id="rId85"/>
    <p:sldId id="311" r:id="rId86"/>
    <p:sldId id="312" r:id="rId87"/>
    <p:sldId id="313" r:id="rId88"/>
    <p:sldId id="314" r:id="rId89"/>
    <p:sldId id="315" r:id="rId90"/>
    <p:sldId id="316" r:id="rId91"/>
    <p:sldId id="317" r:id="rId92"/>
    <p:sldId id="361" r:id="rId93"/>
    <p:sldId id="362" r:id="rId94"/>
    <p:sldId id="363" r:id="rId95"/>
    <p:sldId id="364" r:id="rId96"/>
    <p:sldId id="323" r:id="rId97"/>
    <p:sldId id="324" r:id="rId98"/>
    <p:sldId id="325" r:id="rId99"/>
    <p:sldId id="326" r:id="rId100"/>
    <p:sldId id="327" r:id="rId101"/>
    <p:sldId id="328" r:id="rId102"/>
    <p:sldId id="329" r:id="rId103"/>
    <p:sldId id="330" r:id="rId104"/>
    <p:sldId id="331" r:id="rId105"/>
    <p:sldId id="332" r:id="rId106"/>
    <p:sldId id="333" r:id="rId107"/>
    <p:sldId id="334" r:id="rId108"/>
    <p:sldId id="335" r:id="rId109"/>
    <p:sldId id="336" r:id="rId110"/>
    <p:sldId id="337" r:id="rId111"/>
    <p:sldId id="338" r:id="rId112"/>
    <p:sldId id="339" r:id="rId113"/>
    <p:sldId id="340" r:id="rId114"/>
    <p:sldId id="341" r:id="rId115"/>
    <p:sldId id="342" r:id="rId116"/>
    <p:sldId id="343" r:id="rId117"/>
    <p:sldId id="396" r:id="rId118"/>
    <p:sldId id="397" r:id="rId119"/>
    <p:sldId id="398" r:id="rId120"/>
    <p:sldId id="399" r:id="rId1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snapToObjects="1">
      <p:cViewPr varScale="1">
        <p:scale>
          <a:sx n="90" d="100"/>
          <a:sy n="90" d="100"/>
        </p:scale>
        <p:origin x="-2584"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0480"/>
    </p:cViewPr>
  </p:sorter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notesMaster" Target="notesMasters/notesMaster1.xml"/><Relationship Id="rId123" Type="http://schemas.openxmlformats.org/officeDocument/2006/relationships/printerSettings" Target="printerSettings/printerSettings1.bin"/><Relationship Id="rId124" Type="http://schemas.openxmlformats.org/officeDocument/2006/relationships/presProps" Target="presProps.xml"/><Relationship Id="rId125" Type="http://schemas.openxmlformats.org/officeDocument/2006/relationships/viewProps" Target="viewProps.xml"/><Relationship Id="rId126" Type="http://schemas.openxmlformats.org/officeDocument/2006/relationships/theme" Target="theme/theme1.xml"/><Relationship Id="rId127"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 Id="rId2"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Sheet2.xlsx"/><Relationship Id="rId2"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Sheet4.xlsx"/><Relationship Id="rId2" Type="http://schemas.openxmlformats.org/officeDocument/2006/relationships/chartUserShapes" Target="../drawings/drawing3.xm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Sheet6.xlsx"/><Relationship Id="rId2" Type="http://schemas.openxmlformats.org/officeDocument/2006/relationships/chartUserShapes" Target="../drawings/drawing4.xml"/></Relationships>
</file>

<file path=ppt/charts/_rels/chart7.xml.rels><?xml version="1.0" encoding="UTF-8" standalone="yes"?>
<Relationships xmlns="http://schemas.openxmlformats.org/package/2006/relationships"><Relationship Id="rId1" Type="http://schemas.openxmlformats.org/officeDocument/2006/relationships/oleObject" Target="Macintosh%20HD:Users:khammer:Documents:Presentations:I-Share%20ILCSO%20membership%20counts%20by%20year.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1862" b="0" i="0" u="none" strike="noStrike" kern="1200" spc="0" baseline="0">
                <a:solidFill>
                  <a:srgbClr val="00447C"/>
                </a:solidFill>
                <a:latin typeface="+mn-lt"/>
                <a:ea typeface="+mn-ea"/>
                <a:cs typeface="+mn-cs"/>
              </a:defRPr>
            </a:pPr>
            <a:r>
              <a:rPr lang="en-US" dirty="0"/>
              <a:t>TRANSACTIONS
LENDING AND </a:t>
            </a:r>
            <a:r>
              <a:rPr lang="en-US" dirty="0" smtClean="0"/>
              <a:t>BORROWING (</a:t>
            </a:r>
            <a:r>
              <a:rPr lang="en-US" baseline="0" dirty="0" smtClean="0"/>
              <a:t>VOYAGER)</a:t>
            </a:r>
            <a:endParaRPr lang="en-US" dirty="0"/>
          </a:p>
        </c:rich>
      </c:tx>
      <c:layout/>
      <c:overlay val="0"/>
      <c:spPr>
        <a:noFill/>
        <a:ln>
          <a:noFill/>
        </a:ln>
        <a:effectLst/>
      </c:spPr>
    </c:title>
    <c:autoTitleDeleted val="0"/>
    <c:plotArea>
      <c:layout/>
      <c:lineChart>
        <c:grouping val="standard"/>
        <c:varyColors val="0"/>
        <c:ser>
          <c:idx val="0"/>
          <c:order val="0"/>
          <c:tx>
            <c:strRef>
              <c:f>Sheet1!$B$1</c:f>
              <c:strCache>
                <c:ptCount val="1"/>
                <c:pt idx="0">
                  <c:v>TRANSACTIONS
LENDING AND BORROWING</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cat>
            <c:numRef>
              <c:f>Sheet1!$A$2:$A$14</c:f>
              <c:numCache>
                <c:formatCode>0</c:formatCode>
                <c:ptCount val="13"/>
                <c:pt idx="0">
                  <c:v>2003.0</c:v>
                </c:pt>
                <c:pt idx="1">
                  <c:v>2004.0</c:v>
                </c:pt>
                <c:pt idx="2">
                  <c:v>2005.0</c:v>
                </c:pt>
                <c:pt idx="3">
                  <c:v>2006.0</c:v>
                </c:pt>
                <c:pt idx="4">
                  <c:v>2007.0</c:v>
                </c:pt>
                <c:pt idx="5">
                  <c:v>2008.0</c:v>
                </c:pt>
                <c:pt idx="6">
                  <c:v>2009.0</c:v>
                </c:pt>
                <c:pt idx="7">
                  <c:v>2010.0</c:v>
                </c:pt>
                <c:pt idx="8">
                  <c:v>2011.0</c:v>
                </c:pt>
                <c:pt idx="9">
                  <c:v>2012.0</c:v>
                </c:pt>
                <c:pt idx="10">
                  <c:v>2013.0</c:v>
                </c:pt>
                <c:pt idx="11">
                  <c:v>2014.0</c:v>
                </c:pt>
                <c:pt idx="12">
                  <c:v>2015.0</c:v>
                </c:pt>
              </c:numCache>
            </c:numRef>
          </c:cat>
          <c:val>
            <c:numRef>
              <c:f>Sheet1!$B$2:$B$14</c:f>
              <c:numCache>
                <c:formatCode>#,##0</c:formatCode>
                <c:ptCount val="13"/>
                <c:pt idx="0">
                  <c:v>211195.0</c:v>
                </c:pt>
                <c:pt idx="1">
                  <c:v>302567.0</c:v>
                </c:pt>
                <c:pt idx="2">
                  <c:v>344147.0</c:v>
                </c:pt>
                <c:pt idx="3">
                  <c:v>343582.0</c:v>
                </c:pt>
                <c:pt idx="4">
                  <c:v>354254.0</c:v>
                </c:pt>
                <c:pt idx="5">
                  <c:v>362557.0</c:v>
                </c:pt>
                <c:pt idx="6">
                  <c:v>369152.0</c:v>
                </c:pt>
                <c:pt idx="7">
                  <c:v>383502.0</c:v>
                </c:pt>
                <c:pt idx="8">
                  <c:v>425255.0</c:v>
                </c:pt>
                <c:pt idx="9">
                  <c:v>441841.0</c:v>
                </c:pt>
                <c:pt idx="10">
                  <c:v>422774.0</c:v>
                </c:pt>
                <c:pt idx="11">
                  <c:v>398577.0</c:v>
                </c:pt>
                <c:pt idx="12">
                  <c:v>378041.0</c:v>
                </c:pt>
              </c:numCache>
            </c:numRef>
          </c:val>
          <c:smooth val="0"/>
        </c:ser>
        <c:dLbls>
          <c:showLegendKey val="0"/>
          <c:showVal val="0"/>
          <c:showCatName val="0"/>
          <c:showSerName val="0"/>
          <c:showPercent val="0"/>
          <c:showBubbleSize val="0"/>
        </c:dLbls>
        <c:marker val="1"/>
        <c:smooth val="0"/>
        <c:axId val="-2098276792"/>
        <c:axId val="-2091444232"/>
      </c:lineChart>
      <c:catAx>
        <c:axId val="-209827679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330" b="0" i="0" u="sng" strike="noStrike" kern="1200" baseline="0">
                    <a:solidFill>
                      <a:srgbClr val="00447C"/>
                    </a:solidFill>
                    <a:latin typeface="+mn-lt"/>
                    <a:ea typeface="+mn-ea"/>
                    <a:cs typeface="+mn-cs"/>
                  </a:defRPr>
                </a:pPr>
                <a:r>
                  <a:rPr lang="en-US" u="sng">
                    <a:solidFill>
                      <a:srgbClr val="00447C"/>
                    </a:solidFill>
                  </a:rPr>
                  <a:t>YEAR</a:t>
                </a:r>
              </a:p>
            </c:rich>
          </c:tx>
          <c:layout/>
          <c:overlay val="0"/>
          <c:spPr>
            <a:noFill/>
            <a:ln>
              <a:noFill/>
            </a:ln>
            <a:effectLst/>
          </c:spPr>
        </c:title>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91444232"/>
        <c:crosses val="autoZero"/>
        <c:auto val="1"/>
        <c:lblAlgn val="ctr"/>
        <c:lblOffset val="100"/>
        <c:noMultiLvlLbl val="0"/>
      </c:catAx>
      <c:valAx>
        <c:axId val="-209144423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sng" strike="noStrike" kern="1200" baseline="0">
                    <a:solidFill>
                      <a:srgbClr val="00447C"/>
                    </a:solidFill>
                    <a:latin typeface="+mn-lt"/>
                    <a:ea typeface="+mn-ea"/>
                    <a:cs typeface="+mn-cs"/>
                  </a:defRPr>
                </a:pPr>
                <a:r>
                  <a:rPr lang="en-US" u="sng">
                    <a:solidFill>
                      <a:srgbClr val="00447C"/>
                    </a:solidFill>
                  </a:rPr>
                  <a:t>NUMBER OF TRANSACTIONS</a:t>
                </a:r>
              </a:p>
            </c:rich>
          </c:tx>
          <c:layout/>
          <c:overlay val="0"/>
          <c:spPr>
            <a:noFill/>
            <a:ln>
              <a:noFill/>
            </a:ln>
            <a:effectLst/>
          </c:sp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9827679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00447C"/>
                </a:solidFill>
                <a:latin typeface="+mn-lt"/>
                <a:ea typeface="+mn-ea"/>
                <a:cs typeface="+mn-cs"/>
              </a:defRPr>
            </a:pPr>
            <a:r>
              <a:rPr lang="en-US" dirty="0" smtClean="0"/>
              <a:t>I-SHARE</a:t>
            </a:r>
            <a:r>
              <a:rPr lang="en-US" baseline="0" dirty="0" smtClean="0"/>
              <a:t> </a:t>
            </a:r>
            <a:r>
              <a:rPr lang="en-US" dirty="0" smtClean="0"/>
              <a:t>LIBRARIES</a:t>
            </a:r>
            <a:endParaRPr lang="en-US" dirty="0"/>
          </a:p>
        </c:rich>
      </c:tx>
      <c:layout/>
      <c:overlay val="0"/>
      <c:spPr>
        <a:noFill/>
        <a:ln>
          <a:noFill/>
        </a:ln>
        <a:effectLst/>
      </c:spPr>
    </c:title>
    <c:autoTitleDeleted val="0"/>
    <c:plotArea>
      <c:layout>
        <c:manualLayout>
          <c:layoutTarget val="inner"/>
          <c:xMode val="edge"/>
          <c:yMode val="edge"/>
          <c:x val="0.0937007874015748"/>
          <c:y val="0.103207117174759"/>
          <c:w val="0.896924212598426"/>
          <c:h val="0.770366771015823"/>
        </c:manualLayout>
      </c:layout>
      <c:lineChart>
        <c:grouping val="standard"/>
        <c:varyColors val="0"/>
        <c:ser>
          <c:idx val="0"/>
          <c:order val="0"/>
          <c:tx>
            <c:strRef>
              <c:f>Sheet1!$B$1</c:f>
              <c:strCache>
                <c:ptCount val="1"/>
                <c:pt idx="0">
                  <c:v>I-SHARE
LIBRARIES</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dLbl>
              <c:idx val="12"/>
              <c:layout/>
              <c:tx>
                <c:rich>
                  <a:bodyPr/>
                  <a:lstStyle/>
                  <a:p>
                    <a:r>
                      <a:rPr lang="en-US" smtClean="0"/>
                      <a:t>84</a:t>
                    </a:r>
                  </a:p>
                </c:rich>
              </c:tx>
              <c:dLblPos val="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Sheet1!$A$2:$A$14</c:f>
              <c:numCache>
                <c:formatCode>General</c:formatCode>
                <c:ptCount val="13"/>
                <c:pt idx="0">
                  <c:v>2003.0</c:v>
                </c:pt>
                <c:pt idx="1">
                  <c:v>2004.0</c:v>
                </c:pt>
                <c:pt idx="2" formatCode="0">
                  <c:v>2005.0</c:v>
                </c:pt>
                <c:pt idx="3" formatCode="0">
                  <c:v>2006.0</c:v>
                </c:pt>
                <c:pt idx="4" formatCode="0">
                  <c:v>2007.0</c:v>
                </c:pt>
                <c:pt idx="5" formatCode="0">
                  <c:v>2008.0</c:v>
                </c:pt>
                <c:pt idx="6" formatCode="0">
                  <c:v>2009.0</c:v>
                </c:pt>
                <c:pt idx="7" formatCode="0">
                  <c:v>2010.0</c:v>
                </c:pt>
                <c:pt idx="8" formatCode="0">
                  <c:v>2011.0</c:v>
                </c:pt>
                <c:pt idx="9" formatCode="0">
                  <c:v>2012.0</c:v>
                </c:pt>
                <c:pt idx="10" formatCode="0">
                  <c:v>2013.0</c:v>
                </c:pt>
                <c:pt idx="11" formatCode="0">
                  <c:v>2014.0</c:v>
                </c:pt>
                <c:pt idx="12" formatCode="0">
                  <c:v>2015.0</c:v>
                </c:pt>
              </c:numCache>
            </c:numRef>
          </c:cat>
          <c:val>
            <c:numRef>
              <c:f>Sheet1!$B$2:$B$14</c:f>
              <c:numCache>
                <c:formatCode>General</c:formatCode>
                <c:ptCount val="13"/>
                <c:pt idx="0">
                  <c:v>56.0</c:v>
                </c:pt>
                <c:pt idx="1">
                  <c:v>65.0</c:v>
                </c:pt>
                <c:pt idx="2">
                  <c:v>65.0</c:v>
                </c:pt>
                <c:pt idx="3">
                  <c:v>65.0</c:v>
                </c:pt>
                <c:pt idx="4">
                  <c:v>71.0</c:v>
                </c:pt>
                <c:pt idx="5">
                  <c:v>74.0</c:v>
                </c:pt>
                <c:pt idx="6">
                  <c:v>74.0</c:v>
                </c:pt>
                <c:pt idx="7">
                  <c:v>74.0</c:v>
                </c:pt>
                <c:pt idx="8">
                  <c:v>74.0</c:v>
                </c:pt>
                <c:pt idx="9">
                  <c:v>78.0</c:v>
                </c:pt>
                <c:pt idx="10">
                  <c:v>80.0</c:v>
                </c:pt>
                <c:pt idx="11">
                  <c:v>84.0</c:v>
                </c:pt>
                <c:pt idx="12">
                  <c:v>84.0</c:v>
                </c:pt>
              </c:numCache>
            </c:numRef>
          </c:val>
          <c:smooth val="0"/>
        </c:ser>
        <c:dLbls>
          <c:dLblPos val="t"/>
          <c:showLegendKey val="0"/>
          <c:showVal val="1"/>
          <c:showCatName val="0"/>
          <c:showSerName val="0"/>
          <c:showPercent val="0"/>
          <c:showBubbleSize val="0"/>
        </c:dLbls>
        <c:marker val="1"/>
        <c:smooth val="0"/>
        <c:axId val="-2121747080"/>
        <c:axId val="2111525368"/>
      </c:lineChart>
      <c:catAx>
        <c:axId val="-2121747080"/>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330" b="0" i="0" u="sng" strike="noStrike" kern="1200" baseline="0">
                    <a:solidFill>
                      <a:srgbClr val="00447C"/>
                    </a:solidFill>
                    <a:latin typeface="+mn-lt"/>
                    <a:ea typeface="+mn-ea"/>
                    <a:cs typeface="+mn-cs"/>
                  </a:defRPr>
                </a:pPr>
                <a:r>
                  <a:rPr lang="en-US" u="sng" dirty="0" smtClean="0">
                    <a:solidFill>
                      <a:srgbClr val="00447C"/>
                    </a:solidFill>
                  </a:rPr>
                  <a:t>YEAR</a:t>
                </a: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11525368"/>
        <c:crosses val="autoZero"/>
        <c:auto val="1"/>
        <c:lblAlgn val="ctr"/>
        <c:lblOffset val="100"/>
        <c:noMultiLvlLbl val="0"/>
      </c:catAx>
      <c:valAx>
        <c:axId val="211152536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sng" strike="noStrike" kern="1200" baseline="0">
                    <a:solidFill>
                      <a:srgbClr val="00447C"/>
                    </a:solidFill>
                    <a:latin typeface="+mn-lt"/>
                    <a:ea typeface="+mn-ea"/>
                    <a:cs typeface="+mn-cs"/>
                  </a:defRPr>
                </a:pPr>
                <a:r>
                  <a:rPr lang="en-US" u="sng" dirty="0" smtClean="0">
                    <a:solidFill>
                      <a:srgbClr val="00447C"/>
                    </a:solidFill>
                  </a:rPr>
                  <a:t>NUMBER OF I-SHARE LIBRARIES</a:t>
                </a:r>
                <a:endParaRPr lang="en-US" u="sng" dirty="0">
                  <a:solidFill>
                    <a:srgbClr val="00447C"/>
                  </a:solidFill>
                </a:endParaRPr>
              </a:p>
            </c:rich>
          </c:tx>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217470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937007874015748"/>
          <c:y val="0.103207117174759"/>
          <c:w val="0.896924212598426"/>
          <c:h val="0.770366771015823"/>
        </c:manualLayout>
      </c:layout>
      <c:lineChart>
        <c:grouping val="standard"/>
        <c:varyColors val="0"/>
        <c:ser>
          <c:idx val="0"/>
          <c:order val="0"/>
          <c:tx>
            <c:strRef>
              <c:f>Sheet1!$B$1</c:f>
              <c:strCache>
                <c:ptCount val="1"/>
                <c:pt idx="0">
                  <c:v>I-SHARE
LIBRARIES</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Sheet1!$A$2:$A$14</c:f>
              <c:numCache>
                <c:formatCode>General</c:formatCode>
                <c:ptCount val="13"/>
                <c:pt idx="0">
                  <c:v>2003.0</c:v>
                </c:pt>
                <c:pt idx="1">
                  <c:v>2004.0</c:v>
                </c:pt>
                <c:pt idx="2" formatCode="0">
                  <c:v>2005.0</c:v>
                </c:pt>
                <c:pt idx="3" formatCode="0">
                  <c:v>2006.0</c:v>
                </c:pt>
                <c:pt idx="4" formatCode="0">
                  <c:v>2007.0</c:v>
                </c:pt>
                <c:pt idx="5" formatCode="0">
                  <c:v>2008.0</c:v>
                </c:pt>
                <c:pt idx="6" formatCode="0">
                  <c:v>2009.0</c:v>
                </c:pt>
                <c:pt idx="7" formatCode="0">
                  <c:v>2010.0</c:v>
                </c:pt>
                <c:pt idx="8" formatCode="0">
                  <c:v>2011.0</c:v>
                </c:pt>
                <c:pt idx="9" formatCode="0">
                  <c:v>2012.0</c:v>
                </c:pt>
                <c:pt idx="10" formatCode="0">
                  <c:v>2013.0</c:v>
                </c:pt>
                <c:pt idx="11" formatCode="0">
                  <c:v>2014.0</c:v>
                </c:pt>
                <c:pt idx="12" formatCode="0">
                  <c:v>2015.0</c:v>
                </c:pt>
              </c:numCache>
            </c:numRef>
          </c:cat>
          <c:val>
            <c:numRef>
              <c:f>Sheet1!$B$2:$B$14</c:f>
              <c:numCache>
                <c:formatCode>General</c:formatCode>
                <c:ptCount val="13"/>
                <c:pt idx="0">
                  <c:v>56.0</c:v>
                </c:pt>
                <c:pt idx="1">
                  <c:v>65.0</c:v>
                </c:pt>
                <c:pt idx="2">
                  <c:v>65.0</c:v>
                </c:pt>
                <c:pt idx="3">
                  <c:v>65.0</c:v>
                </c:pt>
                <c:pt idx="4">
                  <c:v>71.0</c:v>
                </c:pt>
                <c:pt idx="5">
                  <c:v>74.0</c:v>
                </c:pt>
                <c:pt idx="6">
                  <c:v>74.0</c:v>
                </c:pt>
                <c:pt idx="7">
                  <c:v>74.0</c:v>
                </c:pt>
                <c:pt idx="8">
                  <c:v>74.0</c:v>
                </c:pt>
                <c:pt idx="9">
                  <c:v>78.0</c:v>
                </c:pt>
                <c:pt idx="10">
                  <c:v>80.0</c:v>
                </c:pt>
                <c:pt idx="11">
                  <c:v>84.0</c:v>
                </c:pt>
                <c:pt idx="12">
                  <c:v>84.0</c:v>
                </c:pt>
              </c:numCache>
            </c:numRef>
          </c:val>
          <c:smooth val="0"/>
        </c:ser>
        <c:dLbls>
          <c:showLegendKey val="0"/>
          <c:showVal val="0"/>
          <c:showCatName val="0"/>
          <c:showSerName val="0"/>
          <c:showPercent val="0"/>
          <c:showBubbleSize val="0"/>
        </c:dLbls>
        <c:marker val="1"/>
        <c:smooth val="0"/>
        <c:axId val="-2091871416"/>
        <c:axId val="-2091864872"/>
      </c:lineChart>
      <c:catAx>
        <c:axId val="-209187141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330" b="0" i="0" u="sng" strike="noStrike" kern="1200" baseline="0">
                    <a:solidFill>
                      <a:srgbClr val="00447C"/>
                    </a:solidFill>
                    <a:latin typeface="+mn-lt"/>
                    <a:ea typeface="+mn-ea"/>
                    <a:cs typeface="+mn-cs"/>
                  </a:defRPr>
                </a:pPr>
                <a:r>
                  <a:rPr lang="en-US" u="sng" dirty="0" smtClean="0">
                    <a:solidFill>
                      <a:srgbClr val="00447C"/>
                    </a:solidFill>
                  </a:rPr>
                  <a:t>YEAR</a:t>
                </a: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91864872"/>
        <c:crosses val="autoZero"/>
        <c:auto val="1"/>
        <c:lblAlgn val="ctr"/>
        <c:lblOffset val="100"/>
        <c:noMultiLvlLbl val="0"/>
      </c:catAx>
      <c:valAx>
        <c:axId val="-2091864872"/>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09187141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078125"/>
          <c:y val="0.253124984428827"/>
          <c:w val="0.8953125"/>
          <c:h val="0.610386650443735"/>
        </c:manualLayout>
      </c:layout>
      <c:lineChart>
        <c:grouping val="standard"/>
        <c:varyColors val="0"/>
        <c:ser>
          <c:idx val="0"/>
          <c:order val="0"/>
          <c:tx>
            <c:strRef>
              <c:f>Sheet1!$B$1</c:f>
              <c:strCache>
                <c:ptCount val="1"/>
                <c:pt idx="0">
                  <c:v>TRANSACTIONS
LENDING AND BORROWING</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cat>
            <c:numRef>
              <c:f>Sheet1!$A$2:$A$14</c:f>
              <c:numCache>
                <c:formatCode>0</c:formatCode>
                <c:ptCount val="13"/>
                <c:pt idx="0">
                  <c:v>2003.0</c:v>
                </c:pt>
                <c:pt idx="1">
                  <c:v>2004.0</c:v>
                </c:pt>
                <c:pt idx="2">
                  <c:v>2005.0</c:v>
                </c:pt>
                <c:pt idx="3">
                  <c:v>2006.0</c:v>
                </c:pt>
                <c:pt idx="4">
                  <c:v>2007.0</c:v>
                </c:pt>
                <c:pt idx="5">
                  <c:v>2008.0</c:v>
                </c:pt>
                <c:pt idx="6">
                  <c:v>2009.0</c:v>
                </c:pt>
                <c:pt idx="7">
                  <c:v>2010.0</c:v>
                </c:pt>
                <c:pt idx="8">
                  <c:v>2011.0</c:v>
                </c:pt>
                <c:pt idx="9">
                  <c:v>2012.0</c:v>
                </c:pt>
                <c:pt idx="10">
                  <c:v>2013.0</c:v>
                </c:pt>
                <c:pt idx="11">
                  <c:v>2014.0</c:v>
                </c:pt>
                <c:pt idx="12">
                  <c:v>2015.0</c:v>
                </c:pt>
              </c:numCache>
            </c:numRef>
          </c:cat>
          <c:val>
            <c:numRef>
              <c:f>Sheet1!$B$2:$B$14</c:f>
              <c:numCache>
                <c:formatCode>#,##0</c:formatCode>
                <c:ptCount val="13"/>
                <c:pt idx="0">
                  <c:v>211195.0</c:v>
                </c:pt>
                <c:pt idx="1">
                  <c:v>302567.0</c:v>
                </c:pt>
                <c:pt idx="2">
                  <c:v>344147.0</c:v>
                </c:pt>
                <c:pt idx="3">
                  <c:v>343582.0</c:v>
                </c:pt>
                <c:pt idx="4">
                  <c:v>354254.0</c:v>
                </c:pt>
                <c:pt idx="5">
                  <c:v>362557.0</c:v>
                </c:pt>
                <c:pt idx="6">
                  <c:v>369152.0</c:v>
                </c:pt>
                <c:pt idx="7">
                  <c:v>383502.0</c:v>
                </c:pt>
                <c:pt idx="8">
                  <c:v>425255.0</c:v>
                </c:pt>
                <c:pt idx="9">
                  <c:v>441841.0</c:v>
                </c:pt>
                <c:pt idx="10">
                  <c:v>422774.0</c:v>
                </c:pt>
                <c:pt idx="11">
                  <c:v>398577.0</c:v>
                </c:pt>
                <c:pt idx="12">
                  <c:v>378041.0</c:v>
                </c:pt>
              </c:numCache>
            </c:numRef>
          </c:val>
          <c:smooth val="0"/>
        </c:ser>
        <c:dLbls>
          <c:showLegendKey val="0"/>
          <c:showVal val="0"/>
          <c:showCatName val="0"/>
          <c:showSerName val="0"/>
          <c:showPercent val="0"/>
          <c:showBubbleSize val="0"/>
        </c:dLbls>
        <c:marker val="1"/>
        <c:smooth val="0"/>
        <c:axId val="2107164888"/>
        <c:axId val="2113442216"/>
      </c:lineChart>
      <c:catAx>
        <c:axId val="2107164888"/>
        <c:scaling>
          <c:orientation val="minMax"/>
        </c:scaling>
        <c:delete val="1"/>
        <c:axPos val="b"/>
        <c:majorGridlines>
          <c:spPr>
            <a:ln w="9525" cap="flat" cmpd="sng" algn="ctr">
              <a:noFill/>
              <a:round/>
            </a:ln>
            <a:effectLst/>
          </c:spPr>
        </c:majorGridlines>
        <c:numFmt formatCode="0" sourceLinked="1"/>
        <c:majorTickMark val="none"/>
        <c:minorTickMark val="none"/>
        <c:tickLblPos val="nextTo"/>
        <c:crossAx val="2113442216"/>
        <c:crosses val="autoZero"/>
        <c:auto val="1"/>
        <c:lblAlgn val="ctr"/>
        <c:lblOffset val="100"/>
        <c:noMultiLvlLbl val="0"/>
      </c:catAx>
      <c:valAx>
        <c:axId val="2113442216"/>
        <c:scaling>
          <c:orientation val="minMax"/>
        </c:scaling>
        <c:delete val="1"/>
        <c:axPos val="l"/>
        <c:numFmt formatCode="#,##0" sourceLinked="1"/>
        <c:majorTickMark val="none"/>
        <c:minorTickMark val="none"/>
        <c:tickLblPos val="nextTo"/>
        <c:crossAx val="21071648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937007874015748"/>
          <c:y val="0.103207117174759"/>
          <c:w val="0.896924212598426"/>
          <c:h val="0.770366771015823"/>
        </c:manualLayout>
      </c:layout>
      <c:lineChart>
        <c:grouping val="standard"/>
        <c:varyColors val="0"/>
        <c:ser>
          <c:idx val="0"/>
          <c:order val="0"/>
          <c:tx>
            <c:strRef>
              <c:f>Sheet1!$B$1</c:f>
              <c:strCache>
                <c:ptCount val="1"/>
                <c:pt idx="0">
                  <c:v>I-SHARE
LIBRARIES</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Sheet1!$A$2:$A$14</c:f>
              <c:numCache>
                <c:formatCode>General</c:formatCode>
                <c:ptCount val="13"/>
                <c:pt idx="0">
                  <c:v>2003.0</c:v>
                </c:pt>
                <c:pt idx="1">
                  <c:v>2004.0</c:v>
                </c:pt>
                <c:pt idx="2" formatCode="0">
                  <c:v>2005.0</c:v>
                </c:pt>
                <c:pt idx="3" formatCode="0">
                  <c:v>2006.0</c:v>
                </c:pt>
                <c:pt idx="4" formatCode="0">
                  <c:v>2007.0</c:v>
                </c:pt>
                <c:pt idx="5" formatCode="0">
                  <c:v>2008.0</c:v>
                </c:pt>
                <c:pt idx="6" formatCode="0">
                  <c:v>2009.0</c:v>
                </c:pt>
                <c:pt idx="7" formatCode="0">
                  <c:v>2010.0</c:v>
                </c:pt>
                <c:pt idx="8" formatCode="0">
                  <c:v>2011.0</c:v>
                </c:pt>
                <c:pt idx="9" formatCode="0">
                  <c:v>2012.0</c:v>
                </c:pt>
                <c:pt idx="10" formatCode="0">
                  <c:v>2013.0</c:v>
                </c:pt>
                <c:pt idx="11" formatCode="0">
                  <c:v>2014.0</c:v>
                </c:pt>
                <c:pt idx="12" formatCode="0">
                  <c:v>2015.0</c:v>
                </c:pt>
              </c:numCache>
            </c:numRef>
          </c:cat>
          <c:val>
            <c:numRef>
              <c:f>Sheet1!$B$2:$B$14</c:f>
              <c:numCache>
                <c:formatCode>General</c:formatCode>
                <c:ptCount val="13"/>
                <c:pt idx="0">
                  <c:v>56.0</c:v>
                </c:pt>
                <c:pt idx="1">
                  <c:v>65.0</c:v>
                </c:pt>
                <c:pt idx="2">
                  <c:v>65.0</c:v>
                </c:pt>
                <c:pt idx="3">
                  <c:v>65.0</c:v>
                </c:pt>
                <c:pt idx="4">
                  <c:v>71.0</c:v>
                </c:pt>
                <c:pt idx="5">
                  <c:v>74.0</c:v>
                </c:pt>
                <c:pt idx="6">
                  <c:v>74.0</c:v>
                </c:pt>
                <c:pt idx="7">
                  <c:v>74.0</c:v>
                </c:pt>
                <c:pt idx="8">
                  <c:v>74.0</c:v>
                </c:pt>
                <c:pt idx="9">
                  <c:v>78.0</c:v>
                </c:pt>
                <c:pt idx="10">
                  <c:v>80.0</c:v>
                </c:pt>
                <c:pt idx="11">
                  <c:v>84.0</c:v>
                </c:pt>
                <c:pt idx="12">
                  <c:v>84.0</c:v>
                </c:pt>
              </c:numCache>
            </c:numRef>
          </c:val>
          <c:smooth val="0"/>
        </c:ser>
        <c:dLbls>
          <c:showLegendKey val="0"/>
          <c:showVal val="0"/>
          <c:showCatName val="0"/>
          <c:showSerName val="0"/>
          <c:showPercent val="0"/>
          <c:showBubbleSize val="0"/>
        </c:dLbls>
        <c:marker val="1"/>
        <c:smooth val="0"/>
        <c:axId val="-2095265640"/>
        <c:axId val="-2099649688"/>
      </c:lineChart>
      <c:catAx>
        <c:axId val="-2095265640"/>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330" b="0" i="0" u="sng" strike="noStrike" kern="1200" baseline="0">
                    <a:solidFill>
                      <a:srgbClr val="00447C"/>
                    </a:solidFill>
                    <a:latin typeface="+mn-lt"/>
                    <a:ea typeface="+mn-ea"/>
                    <a:cs typeface="+mn-cs"/>
                  </a:defRPr>
                </a:pPr>
                <a:r>
                  <a:rPr lang="en-US" u="sng" dirty="0" smtClean="0">
                    <a:solidFill>
                      <a:srgbClr val="00447C"/>
                    </a:solidFill>
                  </a:rPr>
                  <a:t>YEAR</a:t>
                </a: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99649688"/>
        <c:crosses val="autoZero"/>
        <c:auto val="1"/>
        <c:lblAlgn val="ctr"/>
        <c:lblOffset val="100"/>
        <c:noMultiLvlLbl val="0"/>
      </c:catAx>
      <c:valAx>
        <c:axId val="-2099649688"/>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0952656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078125"/>
          <c:y val="0.253124984428827"/>
          <c:w val="0.8953125"/>
          <c:h val="0.610386650443735"/>
        </c:manualLayout>
      </c:layout>
      <c:lineChart>
        <c:grouping val="standard"/>
        <c:varyColors val="0"/>
        <c:ser>
          <c:idx val="0"/>
          <c:order val="0"/>
          <c:tx>
            <c:strRef>
              <c:f>Sheet1!$B$1</c:f>
              <c:strCache>
                <c:ptCount val="1"/>
                <c:pt idx="0">
                  <c:v>TRANSACTIONS
LENDING AND BORROWING</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cat>
            <c:numRef>
              <c:f>Sheet1!$A$2:$A$14</c:f>
              <c:numCache>
                <c:formatCode>0</c:formatCode>
                <c:ptCount val="13"/>
                <c:pt idx="0">
                  <c:v>2003.0</c:v>
                </c:pt>
                <c:pt idx="1">
                  <c:v>2004.0</c:v>
                </c:pt>
                <c:pt idx="2">
                  <c:v>2005.0</c:v>
                </c:pt>
                <c:pt idx="3">
                  <c:v>2006.0</c:v>
                </c:pt>
                <c:pt idx="4">
                  <c:v>2007.0</c:v>
                </c:pt>
                <c:pt idx="5">
                  <c:v>2008.0</c:v>
                </c:pt>
                <c:pt idx="6">
                  <c:v>2009.0</c:v>
                </c:pt>
                <c:pt idx="7">
                  <c:v>2010.0</c:v>
                </c:pt>
                <c:pt idx="8">
                  <c:v>2011.0</c:v>
                </c:pt>
                <c:pt idx="9">
                  <c:v>2012.0</c:v>
                </c:pt>
                <c:pt idx="10">
                  <c:v>2013.0</c:v>
                </c:pt>
                <c:pt idx="11">
                  <c:v>2014.0</c:v>
                </c:pt>
                <c:pt idx="12">
                  <c:v>2015.0</c:v>
                </c:pt>
              </c:numCache>
            </c:numRef>
          </c:cat>
          <c:val>
            <c:numRef>
              <c:f>Sheet1!$B$2:$B$14</c:f>
              <c:numCache>
                <c:formatCode>#,##0</c:formatCode>
                <c:ptCount val="13"/>
                <c:pt idx="0">
                  <c:v>211195.0</c:v>
                </c:pt>
                <c:pt idx="1">
                  <c:v>302567.0</c:v>
                </c:pt>
                <c:pt idx="2">
                  <c:v>344147.0</c:v>
                </c:pt>
                <c:pt idx="3">
                  <c:v>343582.0</c:v>
                </c:pt>
                <c:pt idx="4">
                  <c:v>354254.0</c:v>
                </c:pt>
                <c:pt idx="5">
                  <c:v>362557.0</c:v>
                </c:pt>
                <c:pt idx="6">
                  <c:v>369152.0</c:v>
                </c:pt>
                <c:pt idx="7">
                  <c:v>383502.0</c:v>
                </c:pt>
                <c:pt idx="8">
                  <c:v>425255.0</c:v>
                </c:pt>
                <c:pt idx="9">
                  <c:v>441841.0</c:v>
                </c:pt>
                <c:pt idx="10">
                  <c:v>422774.0</c:v>
                </c:pt>
                <c:pt idx="11">
                  <c:v>398577.0</c:v>
                </c:pt>
                <c:pt idx="12">
                  <c:v>378041.0</c:v>
                </c:pt>
              </c:numCache>
            </c:numRef>
          </c:val>
          <c:smooth val="0"/>
        </c:ser>
        <c:dLbls>
          <c:showLegendKey val="0"/>
          <c:showVal val="0"/>
          <c:showCatName val="0"/>
          <c:showSerName val="0"/>
          <c:showPercent val="0"/>
          <c:showBubbleSize val="0"/>
        </c:dLbls>
        <c:marker val="1"/>
        <c:smooth val="0"/>
        <c:axId val="-2099092168"/>
        <c:axId val="-2099049768"/>
      </c:lineChart>
      <c:catAx>
        <c:axId val="-2099092168"/>
        <c:scaling>
          <c:orientation val="minMax"/>
        </c:scaling>
        <c:delete val="1"/>
        <c:axPos val="b"/>
        <c:majorGridlines>
          <c:spPr>
            <a:ln w="9525" cap="flat" cmpd="sng" algn="ctr">
              <a:noFill/>
              <a:round/>
            </a:ln>
            <a:effectLst/>
          </c:spPr>
        </c:majorGridlines>
        <c:numFmt formatCode="0" sourceLinked="1"/>
        <c:majorTickMark val="none"/>
        <c:minorTickMark val="none"/>
        <c:tickLblPos val="nextTo"/>
        <c:crossAx val="-2099049768"/>
        <c:crosses val="autoZero"/>
        <c:auto val="1"/>
        <c:lblAlgn val="ctr"/>
        <c:lblOffset val="100"/>
        <c:noMultiLvlLbl val="0"/>
      </c:catAx>
      <c:valAx>
        <c:axId val="-2099049768"/>
        <c:scaling>
          <c:orientation val="minMax"/>
        </c:scaling>
        <c:delete val="1"/>
        <c:axPos val="l"/>
        <c:numFmt formatCode="#,##0" sourceLinked="1"/>
        <c:majorTickMark val="none"/>
        <c:minorTickMark val="none"/>
        <c:tickLblPos val="nextTo"/>
        <c:crossAx val="-209909216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userShapes r:id="rId2"/>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755612143117"/>
          <c:y val="0.25032978457155"/>
          <c:w val="0.848486417803063"/>
          <c:h val="0.51795033913743"/>
        </c:manualLayout>
      </c:layout>
      <c:barChart>
        <c:barDir val="col"/>
        <c:grouping val="clustered"/>
        <c:varyColors val="0"/>
        <c:ser>
          <c:idx val="1"/>
          <c:order val="0"/>
          <c:spPr>
            <a:solidFill>
              <a:srgbClr val="993366"/>
            </a:solidFill>
            <a:ln w="25400">
              <a:noFill/>
            </a:ln>
            <a:effectLst>
              <a:outerShdw dist="35921" dir="2700000" algn="br">
                <a:srgbClr val="000000"/>
              </a:outerShdw>
            </a:effectLst>
          </c:spPr>
          <c:invertIfNegative val="0"/>
          <c:cat>
            <c:numRef>
              <c:f>Sheet1!$A$1:$A$38</c:f>
              <c:numCache>
                <c:formatCode>General</c:formatCode>
                <c:ptCount val="38"/>
                <c:pt idx="0">
                  <c:v>1979.0</c:v>
                </c:pt>
                <c:pt idx="1">
                  <c:v>1980.0</c:v>
                </c:pt>
                <c:pt idx="2">
                  <c:v>1981.0</c:v>
                </c:pt>
                <c:pt idx="3">
                  <c:v>1982.0</c:v>
                </c:pt>
                <c:pt idx="4">
                  <c:v>1983.0</c:v>
                </c:pt>
                <c:pt idx="5">
                  <c:v>1984.0</c:v>
                </c:pt>
                <c:pt idx="6">
                  <c:v>1985.0</c:v>
                </c:pt>
                <c:pt idx="7">
                  <c:v>1986.0</c:v>
                </c:pt>
                <c:pt idx="8">
                  <c:v>1987.0</c:v>
                </c:pt>
                <c:pt idx="9">
                  <c:v>1988.0</c:v>
                </c:pt>
                <c:pt idx="10">
                  <c:v>1989.0</c:v>
                </c:pt>
                <c:pt idx="11">
                  <c:v>1990.0</c:v>
                </c:pt>
                <c:pt idx="12">
                  <c:v>1991.0</c:v>
                </c:pt>
                <c:pt idx="13">
                  <c:v>1992.0</c:v>
                </c:pt>
                <c:pt idx="14">
                  <c:v>1993.0</c:v>
                </c:pt>
                <c:pt idx="15">
                  <c:v>1994.0</c:v>
                </c:pt>
                <c:pt idx="16">
                  <c:v>1995.0</c:v>
                </c:pt>
                <c:pt idx="17">
                  <c:v>1996.0</c:v>
                </c:pt>
                <c:pt idx="18">
                  <c:v>1997.0</c:v>
                </c:pt>
                <c:pt idx="19">
                  <c:v>1998.0</c:v>
                </c:pt>
                <c:pt idx="20">
                  <c:v>1999.0</c:v>
                </c:pt>
                <c:pt idx="21">
                  <c:v>2000.0</c:v>
                </c:pt>
                <c:pt idx="22">
                  <c:v>2001.0</c:v>
                </c:pt>
                <c:pt idx="23">
                  <c:v>2002.0</c:v>
                </c:pt>
                <c:pt idx="24">
                  <c:v>2003.0</c:v>
                </c:pt>
                <c:pt idx="25">
                  <c:v>2004.0</c:v>
                </c:pt>
                <c:pt idx="26">
                  <c:v>2005.0</c:v>
                </c:pt>
                <c:pt idx="27">
                  <c:v>2006.0</c:v>
                </c:pt>
                <c:pt idx="28">
                  <c:v>2007.0</c:v>
                </c:pt>
                <c:pt idx="29">
                  <c:v>2008.0</c:v>
                </c:pt>
                <c:pt idx="30">
                  <c:v>2009.0</c:v>
                </c:pt>
                <c:pt idx="31">
                  <c:v>2010.0</c:v>
                </c:pt>
                <c:pt idx="32">
                  <c:v>2011.0</c:v>
                </c:pt>
                <c:pt idx="33">
                  <c:v>2012.0</c:v>
                </c:pt>
                <c:pt idx="34">
                  <c:v>2013.0</c:v>
                </c:pt>
                <c:pt idx="35">
                  <c:v>2014.0</c:v>
                </c:pt>
                <c:pt idx="36">
                  <c:v>2015.0</c:v>
                </c:pt>
                <c:pt idx="37">
                  <c:v>2016.0</c:v>
                </c:pt>
              </c:numCache>
            </c:numRef>
          </c:cat>
          <c:val>
            <c:numRef>
              <c:f>Sheet1!$B$1:$B$38</c:f>
              <c:numCache>
                <c:formatCode>General</c:formatCode>
                <c:ptCount val="38"/>
                <c:pt idx="0">
                  <c:v>1.0</c:v>
                </c:pt>
                <c:pt idx="1">
                  <c:v>15.0</c:v>
                </c:pt>
                <c:pt idx="2">
                  <c:v>16.0</c:v>
                </c:pt>
                <c:pt idx="3">
                  <c:v>17.0</c:v>
                </c:pt>
                <c:pt idx="4">
                  <c:v>20.0</c:v>
                </c:pt>
                <c:pt idx="5">
                  <c:v>24.0</c:v>
                </c:pt>
                <c:pt idx="6">
                  <c:v>26.0</c:v>
                </c:pt>
                <c:pt idx="7">
                  <c:v>26.0</c:v>
                </c:pt>
                <c:pt idx="8">
                  <c:v>27.0</c:v>
                </c:pt>
                <c:pt idx="9">
                  <c:v>29.0</c:v>
                </c:pt>
                <c:pt idx="10">
                  <c:v>29.0</c:v>
                </c:pt>
                <c:pt idx="11">
                  <c:v>34.0</c:v>
                </c:pt>
                <c:pt idx="12">
                  <c:v>36.0</c:v>
                </c:pt>
                <c:pt idx="13">
                  <c:v>39.0</c:v>
                </c:pt>
                <c:pt idx="14">
                  <c:v>39.0</c:v>
                </c:pt>
                <c:pt idx="15">
                  <c:v>39.0</c:v>
                </c:pt>
                <c:pt idx="16">
                  <c:v>44.0</c:v>
                </c:pt>
                <c:pt idx="17">
                  <c:v>44.0</c:v>
                </c:pt>
                <c:pt idx="18">
                  <c:v>44.0</c:v>
                </c:pt>
                <c:pt idx="19">
                  <c:v>44.0</c:v>
                </c:pt>
                <c:pt idx="20">
                  <c:v>44.0</c:v>
                </c:pt>
                <c:pt idx="21">
                  <c:v>44.0</c:v>
                </c:pt>
                <c:pt idx="22">
                  <c:v>44.0</c:v>
                </c:pt>
                <c:pt idx="23">
                  <c:v>44.0</c:v>
                </c:pt>
                <c:pt idx="24">
                  <c:v>56.0</c:v>
                </c:pt>
                <c:pt idx="25">
                  <c:v>65.0</c:v>
                </c:pt>
                <c:pt idx="26">
                  <c:v>65.0</c:v>
                </c:pt>
                <c:pt idx="27">
                  <c:v>65.0</c:v>
                </c:pt>
                <c:pt idx="28">
                  <c:v>71.0</c:v>
                </c:pt>
                <c:pt idx="29">
                  <c:v>76.0</c:v>
                </c:pt>
                <c:pt idx="30">
                  <c:v>76.0</c:v>
                </c:pt>
                <c:pt idx="31">
                  <c:v>76.0</c:v>
                </c:pt>
                <c:pt idx="32">
                  <c:v>76.0</c:v>
                </c:pt>
                <c:pt idx="33">
                  <c:v>80.0</c:v>
                </c:pt>
                <c:pt idx="34">
                  <c:v>82.0</c:v>
                </c:pt>
                <c:pt idx="35">
                  <c:v>86.0</c:v>
                </c:pt>
                <c:pt idx="36">
                  <c:v>84.0</c:v>
                </c:pt>
                <c:pt idx="37">
                  <c:v>87.0</c:v>
                </c:pt>
              </c:numCache>
            </c:numRef>
          </c:val>
        </c:ser>
        <c:dLbls>
          <c:showLegendKey val="0"/>
          <c:showVal val="0"/>
          <c:showCatName val="0"/>
          <c:showSerName val="0"/>
          <c:showPercent val="0"/>
          <c:showBubbleSize val="0"/>
        </c:dLbls>
        <c:gapWidth val="150"/>
        <c:axId val="-2094824248"/>
        <c:axId val="2111461896"/>
      </c:barChart>
      <c:catAx>
        <c:axId val="-2094824248"/>
        <c:scaling>
          <c:orientation val="minMax"/>
        </c:scaling>
        <c:delete val="0"/>
        <c:axPos val="b"/>
        <c:numFmt formatCode="General" sourceLinked="1"/>
        <c:majorTickMark val="out"/>
        <c:minorTickMark val="none"/>
        <c:tickLblPos val="nextTo"/>
        <c:spPr>
          <a:ln w="3175">
            <a:solidFill>
              <a:srgbClr val="000000"/>
            </a:solidFill>
            <a:prstDash val="solid"/>
          </a:ln>
        </c:spPr>
        <c:txPr>
          <a:bodyPr rot="-2700000" vert="horz"/>
          <a:lstStyle/>
          <a:p>
            <a:pPr>
              <a:defRPr sz="1000" b="0" i="0" u="none" strike="noStrike" baseline="0">
                <a:solidFill>
                  <a:srgbClr val="000000"/>
                </a:solidFill>
                <a:latin typeface="Verdana"/>
                <a:ea typeface="Verdana"/>
                <a:cs typeface="Verdana"/>
              </a:defRPr>
            </a:pPr>
            <a:endParaRPr lang="en-US"/>
          </a:p>
        </c:txPr>
        <c:crossAx val="2111461896"/>
        <c:crosses val="autoZero"/>
        <c:auto val="1"/>
        <c:lblAlgn val="ctr"/>
        <c:lblOffset val="100"/>
        <c:tickLblSkip val="2"/>
        <c:tickMarkSkip val="1"/>
        <c:noMultiLvlLbl val="0"/>
      </c:catAx>
      <c:valAx>
        <c:axId val="2111461896"/>
        <c:scaling>
          <c:orientation val="minMax"/>
        </c:scaling>
        <c:delete val="0"/>
        <c:axPos val="l"/>
        <c:majorGridlines>
          <c:spPr>
            <a:ln w="3175">
              <a:solidFill>
                <a:srgbClr val="000000"/>
              </a:solidFill>
              <a:prstDash val="solid"/>
            </a:ln>
          </c:spPr>
        </c:majorGridlines>
        <c:numFmt formatCode="General" sourceLinked="1"/>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Verdana"/>
                <a:ea typeface="Verdana"/>
                <a:cs typeface="Verdana"/>
              </a:defRPr>
            </a:pPr>
            <a:endParaRPr lang="en-US"/>
          </a:p>
        </c:txPr>
        <c:crossAx val="-2094824248"/>
        <c:crosses val="autoZero"/>
        <c:crossBetween val="between"/>
      </c:valAx>
      <c:spPr>
        <a:solidFill>
          <a:srgbClr val="CDCDCD"/>
        </a:solidFill>
        <a:ln w="12700">
          <a:solidFill>
            <a:srgbClr val="808080"/>
          </a:solidFill>
          <a:prstDash val="solid"/>
        </a:ln>
      </c:spPr>
    </c:plotArea>
    <c:plotVisOnly val="1"/>
    <c:dispBlanksAs val="gap"/>
    <c:showDLblsOverMax val="0"/>
  </c:chart>
  <c:spPr>
    <a:solidFill>
      <a:srgbClr val="FFFFFF"/>
    </a:solidFill>
    <a:ln w="3175">
      <a:solidFill>
        <a:srgbClr val="000000"/>
      </a:solidFill>
      <a:prstDash val="solid"/>
    </a:ln>
  </c:spPr>
  <c:txPr>
    <a:bodyPr/>
    <a:lstStyle/>
    <a:p>
      <a:pPr>
        <a:defRPr sz="1000" b="0" i="0" u="none" strike="noStrike" baseline="0">
          <a:solidFill>
            <a:srgbClr val="000000"/>
          </a:solidFill>
          <a:latin typeface="Verdana"/>
          <a:ea typeface="Verdana"/>
          <a:cs typeface="Verdana"/>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FA98B84-283B-4F9F-9745-747DAC8A2E77}"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en-US"/>
        </a:p>
      </dgm:t>
    </dgm:pt>
    <dgm:pt modelId="{24652587-CDE2-47C0-BA33-AF0D632EB73C}">
      <dgm:prSet phldrT="[Text]"/>
      <dgm:spPr>
        <a:ln>
          <a:solidFill>
            <a:schemeClr val="tx1"/>
          </a:solidFill>
        </a:ln>
      </dgm:spPr>
      <dgm:t>
        <a:bodyPr/>
        <a:lstStyle/>
        <a:p>
          <a:r>
            <a:rPr lang="en-US" b="1" dirty="0" smtClean="0">
              <a:solidFill>
                <a:schemeClr val="tx1"/>
              </a:solidFill>
            </a:rPr>
            <a:t>Library systems</a:t>
          </a:r>
          <a:endParaRPr lang="en-US" b="1" dirty="0">
            <a:solidFill>
              <a:schemeClr val="tx1"/>
            </a:solidFill>
          </a:endParaRPr>
        </a:p>
      </dgm:t>
    </dgm:pt>
    <dgm:pt modelId="{7153FA21-4E40-42AA-A5DA-BF0953F7E608}" type="parTrans" cxnId="{9B554C71-B2C3-43F9-9413-D096055A9299}">
      <dgm:prSet/>
      <dgm:spPr/>
      <dgm:t>
        <a:bodyPr/>
        <a:lstStyle/>
        <a:p>
          <a:endParaRPr lang="en-US"/>
        </a:p>
      </dgm:t>
    </dgm:pt>
    <dgm:pt modelId="{8CDCC576-2087-4BEE-8BDF-489C48BCFB53}" type="sibTrans" cxnId="{9B554C71-B2C3-43F9-9413-D096055A9299}">
      <dgm:prSet>
        <dgm:style>
          <a:lnRef idx="3">
            <a:schemeClr val="accent2"/>
          </a:lnRef>
          <a:fillRef idx="0">
            <a:schemeClr val="accent2"/>
          </a:fillRef>
          <a:effectRef idx="2">
            <a:schemeClr val="accent2"/>
          </a:effectRef>
          <a:fontRef idx="minor">
            <a:schemeClr val="tx1"/>
          </a:fontRef>
        </dgm:style>
      </dgm:prSet>
      <dgm:spPr>
        <a:ln/>
      </dgm:spPr>
      <dgm:t>
        <a:bodyPr/>
        <a:lstStyle/>
        <a:p>
          <a:endParaRPr lang="en-US"/>
        </a:p>
      </dgm:t>
    </dgm:pt>
    <dgm:pt modelId="{3A64A35D-6D61-4262-AD41-95FA06BC55AF}">
      <dgm:prSet phldrT="[Text]"/>
      <dgm:spPr>
        <a:ln>
          <a:solidFill>
            <a:schemeClr val="tx1"/>
          </a:solidFill>
        </a:ln>
      </dgm:spPr>
      <dgm:t>
        <a:bodyPr/>
        <a:lstStyle/>
        <a:p>
          <a:r>
            <a:rPr lang="en-US" b="1" dirty="0" smtClean="0">
              <a:solidFill>
                <a:schemeClr val="tx1"/>
              </a:solidFill>
            </a:rPr>
            <a:t>School libraries</a:t>
          </a:r>
          <a:endParaRPr lang="en-US" b="1" dirty="0">
            <a:solidFill>
              <a:schemeClr val="tx1"/>
            </a:solidFill>
          </a:endParaRPr>
        </a:p>
      </dgm:t>
    </dgm:pt>
    <dgm:pt modelId="{7290B9B9-CFCA-425C-9AE1-48FA3BC767A7}" type="parTrans" cxnId="{1110B65A-696C-4A50-83C3-85A767B1F84F}">
      <dgm:prSet/>
      <dgm:spPr/>
      <dgm:t>
        <a:bodyPr/>
        <a:lstStyle/>
        <a:p>
          <a:endParaRPr lang="en-US"/>
        </a:p>
      </dgm:t>
    </dgm:pt>
    <dgm:pt modelId="{F198C487-1B77-47C9-96F3-0C97E72EB9BB}" type="sibTrans" cxnId="{1110B65A-696C-4A50-83C3-85A767B1F84F}">
      <dgm:prSet>
        <dgm:style>
          <a:lnRef idx="3">
            <a:schemeClr val="accent2"/>
          </a:lnRef>
          <a:fillRef idx="0">
            <a:schemeClr val="accent2"/>
          </a:fillRef>
          <a:effectRef idx="2">
            <a:schemeClr val="accent2"/>
          </a:effectRef>
          <a:fontRef idx="minor">
            <a:schemeClr val="tx1"/>
          </a:fontRef>
        </dgm:style>
      </dgm:prSet>
      <dgm:spPr/>
      <dgm:t>
        <a:bodyPr/>
        <a:lstStyle/>
        <a:p>
          <a:endParaRPr lang="en-US"/>
        </a:p>
      </dgm:t>
    </dgm:pt>
    <dgm:pt modelId="{8EFB0341-D181-4D96-A0D4-12784A927FF8}">
      <dgm:prSet phldrT="[Text]"/>
      <dgm:spPr>
        <a:ln>
          <a:solidFill>
            <a:schemeClr val="tx1"/>
          </a:solidFill>
        </a:ln>
      </dgm:spPr>
      <dgm:t>
        <a:bodyPr/>
        <a:lstStyle/>
        <a:p>
          <a:r>
            <a:rPr lang="en-US" b="1" dirty="0" smtClean="0">
              <a:solidFill>
                <a:schemeClr val="tx1"/>
              </a:solidFill>
            </a:rPr>
            <a:t>Library consortia</a:t>
          </a:r>
          <a:endParaRPr lang="en-US" b="1" dirty="0">
            <a:solidFill>
              <a:schemeClr val="tx1"/>
            </a:solidFill>
          </a:endParaRPr>
        </a:p>
      </dgm:t>
    </dgm:pt>
    <dgm:pt modelId="{84D2C4DA-9AC6-4AAC-8B0F-7B1C280F8EF1}" type="parTrans" cxnId="{A6502141-1A39-43CD-8528-4E18949611FE}">
      <dgm:prSet/>
      <dgm:spPr/>
      <dgm:t>
        <a:bodyPr/>
        <a:lstStyle/>
        <a:p>
          <a:endParaRPr lang="en-US"/>
        </a:p>
      </dgm:t>
    </dgm:pt>
    <dgm:pt modelId="{B3654BAF-68A6-437F-8D84-E7653F3192BB}" type="sibTrans" cxnId="{A6502141-1A39-43CD-8528-4E18949611FE}">
      <dgm:prSet>
        <dgm:style>
          <a:lnRef idx="3">
            <a:schemeClr val="accent2"/>
          </a:lnRef>
          <a:fillRef idx="0">
            <a:schemeClr val="accent2"/>
          </a:fillRef>
          <a:effectRef idx="2">
            <a:schemeClr val="accent2"/>
          </a:effectRef>
          <a:fontRef idx="minor">
            <a:schemeClr val="tx1"/>
          </a:fontRef>
        </dgm:style>
      </dgm:prSet>
      <dgm:spPr/>
      <dgm:t>
        <a:bodyPr/>
        <a:lstStyle/>
        <a:p>
          <a:endParaRPr lang="en-US"/>
        </a:p>
      </dgm:t>
    </dgm:pt>
    <dgm:pt modelId="{F04B3454-1723-409C-92DE-5EB92038D50B}">
      <dgm:prSet phldrT="[Text]"/>
      <dgm:spPr>
        <a:ln>
          <a:solidFill>
            <a:schemeClr val="tx1"/>
          </a:solidFill>
        </a:ln>
      </dgm:spPr>
      <dgm:t>
        <a:bodyPr/>
        <a:lstStyle/>
        <a:p>
          <a:r>
            <a:rPr lang="en-US" b="1" dirty="0" smtClean="0">
              <a:solidFill>
                <a:schemeClr val="tx1"/>
              </a:solidFill>
            </a:rPr>
            <a:t>Literacy providers</a:t>
          </a:r>
          <a:endParaRPr lang="en-US" b="1" dirty="0">
            <a:solidFill>
              <a:schemeClr val="tx1"/>
            </a:solidFill>
          </a:endParaRPr>
        </a:p>
      </dgm:t>
    </dgm:pt>
    <dgm:pt modelId="{B1AEED8E-7BA0-4462-A718-5CF2722A7D43}" type="parTrans" cxnId="{6A3673AC-8B8C-4455-92E3-50C327931CBF}">
      <dgm:prSet/>
      <dgm:spPr/>
      <dgm:t>
        <a:bodyPr/>
        <a:lstStyle/>
        <a:p>
          <a:endParaRPr lang="en-US"/>
        </a:p>
      </dgm:t>
    </dgm:pt>
    <dgm:pt modelId="{B7D2E193-58C5-42D5-8B63-B0FD3C72ECEA}" type="sibTrans" cxnId="{6A3673AC-8B8C-4455-92E3-50C327931CBF}">
      <dgm:prSet>
        <dgm:style>
          <a:lnRef idx="3">
            <a:schemeClr val="accent2"/>
          </a:lnRef>
          <a:fillRef idx="0">
            <a:schemeClr val="accent2"/>
          </a:fillRef>
          <a:effectRef idx="2">
            <a:schemeClr val="accent2"/>
          </a:effectRef>
          <a:fontRef idx="minor">
            <a:schemeClr val="tx1"/>
          </a:fontRef>
        </dgm:style>
      </dgm:prSet>
      <dgm:spPr/>
      <dgm:t>
        <a:bodyPr/>
        <a:lstStyle/>
        <a:p>
          <a:endParaRPr lang="en-US"/>
        </a:p>
      </dgm:t>
    </dgm:pt>
    <dgm:pt modelId="{52554519-A1F5-4E46-A77B-527AB097508E}">
      <dgm:prSet phldrT="[Text]"/>
      <dgm:spPr>
        <a:ln>
          <a:solidFill>
            <a:schemeClr val="tx1"/>
          </a:solidFill>
        </a:ln>
      </dgm:spPr>
      <dgm:t>
        <a:bodyPr/>
        <a:lstStyle/>
        <a:p>
          <a:r>
            <a:rPr lang="en-US" b="1" dirty="0" smtClean="0">
              <a:solidFill>
                <a:schemeClr val="tx1"/>
              </a:solidFill>
            </a:rPr>
            <a:t>Academic libraries</a:t>
          </a:r>
          <a:endParaRPr lang="en-US" b="1" dirty="0">
            <a:solidFill>
              <a:schemeClr val="tx1"/>
            </a:solidFill>
          </a:endParaRPr>
        </a:p>
      </dgm:t>
    </dgm:pt>
    <dgm:pt modelId="{B020BA93-EEA6-4CBC-93BF-A116A5C138D4}" type="parTrans" cxnId="{D559A02E-35EB-4F9A-B8A0-0BC0962F35B5}">
      <dgm:prSet/>
      <dgm:spPr/>
      <dgm:t>
        <a:bodyPr/>
        <a:lstStyle/>
        <a:p>
          <a:endParaRPr lang="en-US"/>
        </a:p>
      </dgm:t>
    </dgm:pt>
    <dgm:pt modelId="{A78FD1F5-05C0-4D53-AF0C-C61DC347317A}" type="sibTrans" cxnId="{D559A02E-35EB-4F9A-B8A0-0BC0962F35B5}">
      <dgm:prSet>
        <dgm:style>
          <a:lnRef idx="3">
            <a:schemeClr val="accent2"/>
          </a:lnRef>
          <a:fillRef idx="0">
            <a:schemeClr val="accent2"/>
          </a:fillRef>
          <a:effectRef idx="2">
            <a:schemeClr val="accent2"/>
          </a:effectRef>
          <a:fontRef idx="minor">
            <a:schemeClr val="tx1"/>
          </a:fontRef>
        </dgm:style>
      </dgm:prSet>
      <dgm:spPr/>
      <dgm:t>
        <a:bodyPr/>
        <a:lstStyle/>
        <a:p>
          <a:endParaRPr lang="en-US"/>
        </a:p>
      </dgm:t>
    </dgm:pt>
    <dgm:pt modelId="{840E7BD9-D058-4106-85C2-A2E7948DB0AE}">
      <dgm:prSet phldrT="[Text]"/>
      <dgm:spPr>
        <a:ln>
          <a:solidFill>
            <a:schemeClr val="tx1"/>
          </a:solidFill>
        </a:ln>
      </dgm:spPr>
      <dgm:t>
        <a:bodyPr/>
        <a:lstStyle/>
        <a:p>
          <a:r>
            <a:rPr lang="en-US" b="1" dirty="0" smtClean="0">
              <a:solidFill>
                <a:schemeClr val="tx1"/>
              </a:solidFill>
              <a:effectLst/>
            </a:rPr>
            <a:t>Special libraries</a:t>
          </a:r>
          <a:endParaRPr lang="en-US" b="1" dirty="0">
            <a:solidFill>
              <a:schemeClr val="tx1"/>
            </a:solidFill>
          </a:endParaRPr>
        </a:p>
      </dgm:t>
    </dgm:pt>
    <dgm:pt modelId="{BDD4700D-BACB-4DDA-867D-A2BBCE61320D}" type="parTrans" cxnId="{6DB97F2D-F44E-46DF-90BE-1BC1CC39D29B}">
      <dgm:prSet/>
      <dgm:spPr/>
      <dgm:t>
        <a:bodyPr/>
        <a:lstStyle/>
        <a:p>
          <a:endParaRPr lang="en-US"/>
        </a:p>
      </dgm:t>
    </dgm:pt>
    <dgm:pt modelId="{B05DA8F4-51FD-4970-98CA-34716EDB57C2}" type="sibTrans" cxnId="{6DB97F2D-F44E-46DF-90BE-1BC1CC39D29B}">
      <dgm:prSet>
        <dgm:style>
          <a:lnRef idx="3">
            <a:schemeClr val="accent2"/>
          </a:lnRef>
          <a:fillRef idx="0">
            <a:schemeClr val="accent2"/>
          </a:fillRef>
          <a:effectRef idx="2">
            <a:schemeClr val="accent2"/>
          </a:effectRef>
          <a:fontRef idx="minor">
            <a:schemeClr val="tx1"/>
          </a:fontRef>
        </dgm:style>
      </dgm:prSet>
      <dgm:spPr/>
      <dgm:t>
        <a:bodyPr/>
        <a:lstStyle/>
        <a:p>
          <a:endParaRPr lang="en-US"/>
        </a:p>
      </dgm:t>
    </dgm:pt>
    <dgm:pt modelId="{78FE2DC3-D188-4B78-971D-F9E90B64CF99}">
      <dgm:prSet phldrT="[Text]"/>
      <dgm:spPr>
        <a:ln>
          <a:solidFill>
            <a:schemeClr val="tx1"/>
          </a:solidFill>
        </a:ln>
      </dgm:spPr>
      <dgm:t>
        <a:bodyPr/>
        <a:lstStyle/>
        <a:p>
          <a:r>
            <a:rPr lang="en-US" b="1" dirty="0" smtClean="0">
              <a:solidFill>
                <a:schemeClr val="tx1"/>
              </a:solidFill>
            </a:rPr>
            <a:t>Public libraries</a:t>
          </a:r>
          <a:endParaRPr lang="en-US" b="1" dirty="0">
            <a:solidFill>
              <a:schemeClr val="tx1"/>
            </a:solidFill>
          </a:endParaRPr>
        </a:p>
      </dgm:t>
    </dgm:pt>
    <dgm:pt modelId="{C275B0A7-2A27-4B06-890A-3B89DF48BB78}" type="parTrans" cxnId="{BA4B5B38-391A-4728-8ECB-5B967218F397}">
      <dgm:prSet/>
      <dgm:spPr/>
      <dgm:t>
        <a:bodyPr/>
        <a:lstStyle/>
        <a:p>
          <a:endParaRPr lang="en-US"/>
        </a:p>
      </dgm:t>
    </dgm:pt>
    <dgm:pt modelId="{DF7BE749-7BBC-44E3-B48D-518E4DC75465}" type="sibTrans" cxnId="{BA4B5B38-391A-4728-8ECB-5B967218F397}">
      <dgm:prSet>
        <dgm:style>
          <a:lnRef idx="3">
            <a:schemeClr val="accent2"/>
          </a:lnRef>
          <a:fillRef idx="0">
            <a:schemeClr val="accent2"/>
          </a:fillRef>
          <a:effectRef idx="2">
            <a:schemeClr val="accent2"/>
          </a:effectRef>
          <a:fontRef idx="minor">
            <a:schemeClr val="tx1"/>
          </a:fontRef>
        </dgm:style>
      </dgm:prSet>
      <dgm:spPr/>
      <dgm:t>
        <a:bodyPr/>
        <a:lstStyle/>
        <a:p>
          <a:endParaRPr lang="en-US"/>
        </a:p>
      </dgm:t>
    </dgm:pt>
    <dgm:pt modelId="{28EF368E-B8CF-44E8-BB08-BE8A857D32A3}" type="pres">
      <dgm:prSet presAssocID="{5FA98B84-283B-4F9F-9745-747DAC8A2E77}" presName="cycle" presStyleCnt="0">
        <dgm:presLayoutVars>
          <dgm:dir/>
          <dgm:resizeHandles val="exact"/>
        </dgm:presLayoutVars>
      </dgm:prSet>
      <dgm:spPr/>
      <dgm:t>
        <a:bodyPr/>
        <a:lstStyle/>
        <a:p>
          <a:endParaRPr lang="en-US"/>
        </a:p>
      </dgm:t>
    </dgm:pt>
    <dgm:pt modelId="{1CC687AC-AC5B-4351-85B9-863ABE5C91DF}" type="pres">
      <dgm:prSet presAssocID="{24652587-CDE2-47C0-BA33-AF0D632EB73C}" presName="node" presStyleLbl="node1" presStyleIdx="0" presStyleCnt="7">
        <dgm:presLayoutVars>
          <dgm:bulletEnabled val="1"/>
        </dgm:presLayoutVars>
      </dgm:prSet>
      <dgm:spPr/>
      <dgm:t>
        <a:bodyPr/>
        <a:lstStyle/>
        <a:p>
          <a:endParaRPr lang="en-US"/>
        </a:p>
      </dgm:t>
    </dgm:pt>
    <dgm:pt modelId="{2E49C5CD-C26C-446F-A43D-44361CDD4549}" type="pres">
      <dgm:prSet presAssocID="{24652587-CDE2-47C0-BA33-AF0D632EB73C}" presName="spNode" presStyleCnt="0"/>
      <dgm:spPr/>
    </dgm:pt>
    <dgm:pt modelId="{2634953B-FF66-4688-A9A8-765CC5DB5532}" type="pres">
      <dgm:prSet presAssocID="{8CDCC576-2087-4BEE-8BDF-489C48BCFB53}" presName="sibTrans" presStyleLbl="sibTrans1D1" presStyleIdx="0" presStyleCnt="7"/>
      <dgm:spPr/>
      <dgm:t>
        <a:bodyPr/>
        <a:lstStyle/>
        <a:p>
          <a:endParaRPr lang="en-US"/>
        </a:p>
      </dgm:t>
    </dgm:pt>
    <dgm:pt modelId="{35741EB4-9803-47E1-98AE-8DEE495976A1}" type="pres">
      <dgm:prSet presAssocID="{8EFB0341-D181-4D96-A0D4-12784A927FF8}" presName="node" presStyleLbl="node1" presStyleIdx="1" presStyleCnt="7">
        <dgm:presLayoutVars>
          <dgm:bulletEnabled val="1"/>
        </dgm:presLayoutVars>
      </dgm:prSet>
      <dgm:spPr/>
      <dgm:t>
        <a:bodyPr/>
        <a:lstStyle/>
        <a:p>
          <a:endParaRPr lang="en-US"/>
        </a:p>
      </dgm:t>
    </dgm:pt>
    <dgm:pt modelId="{366BEB4F-6F8A-4749-B04B-7E29672A5460}" type="pres">
      <dgm:prSet presAssocID="{8EFB0341-D181-4D96-A0D4-12784A927FF8}" presName="spNode" presStyleCnt="0"/>
      <dgm:spPr/>
    </dgm:pt>
    <dgm:pt modelId="{DC41CA87-DF50-43A3-A421-66CB88BE23FB}" type="pres">
      <dgm:prSet presAssocID="{B3654BAF-68A6-437F-8D84-E7653F3192BB}" presName="sibTrans" presStyleLbl="sibTrans1D1" presStyleIdx="1" presStyleCnt="7"/>
      <dgm:spPr/>
      <dgm:t>
        <a:bodyPr/>
        <a:lstStyle/>
        <a:p>
          <a:endParaRPr lang="en-US"/>
        </a:p>
      </dgm:t>
    </dgm:pt>
    <dgm:pt modelId="{21D00C8E-1A26-4247-906B-7C577BD82D51}" type="pres">
      <dgm:prSet presAssocID="{F04B3454-1723-409C-92DE-5EB92038D50B}" presName="node" presStyleLbl="node1" presStyleIdx="2" presStyleCnt="7">
        <dgm:presLayoutVars>
          <dgm:bulletEnabled val="1"/>
        </dgm:presLayoutVars>
      </dgm:prSet>
      <dgm:spPr/>
      <dgm:t>
        <a:bodyPr/>
        <a:lstStyle/>
        <a:p>
          <a:endParaRPr lang="en-US"/>
        </a:p>
      </dgm:t>
    </dgm:pt>
    <dgm:pt modelId="{5994C41D-ADA5-43EA-87D0-6A90DF0B3AAA}" type="pres">
      <dgm:prSet presAssocID="{F04B3454-1723-409C-92DE-5EB92038D50B}" presName="spNode" presStyleCnt="0"/>
      <dgm:spPr/>
    </dgm:pt>
    <dgm:pt modelId="{94A3FA7A-0E49-41E4-A654-1482B58090BD}" type="pres">
      <dgm:prSet presAssocID="{B7D2E193-58C5-42D5-8B63-B0FD3C72ECEA}" presName="sibTrans" presStyleLbl="sibTrans1D1" presStyleIdx="2" presStyleCnt="7"/>
      <dgm:spPr/>
      <dgm:t>
        <a:bodyPr/>
        <a:lstStyle/>
        <a:p>
          <a:endParaRPr lang="en-US"/>
        </a:p>
      </dgm:t>
    </dgm:pt>
    <dgm:pt modelId="{059C704A-27B1-46B3-BD66-D78FDDFAEB62}" type="pres">
      <dgm:prSet presAssocID="{52554519-A1F5-4E46-A77B-527AB097508E}" presName="node" presStyleLbl="node1" presStyleIdx="3" presStyleCnt="7">
        <dgm:presLayoutVars>
          <dgm:bulletEnabled val="1"/>
        </dgm:presLayoutVars>
      </dgm:prSet>
      <dgm:spPr/>
      <dgm:t>
        <a:bodyPr/>
        <a:lstStyle/>
        <a:p>
          <a:endParaRPr lang="en-US"/>
        </a:p>
      </dgm:t>
    </dgm:pt>
    <dgm:pt modelId="{78F8DD6C-B9F0-47E1-B0E6-A9A8FA435B9E}" type="pres">
      <dgm:prSet presAssocID="{52554519-A1F5-4E46-A77B-527AB097508E}" presName="spNode" presStyleCnt="0"/>
      <dgm:spPr/>
    </dgm:pt>
    <dgm:pt modelId="{4748AF83-6246-491A-B9B1-C3C072363EBD}" type="pres">
      <dgm:prSet presAssocID="{A78FD1F5-05C0-4D53-AF0C-C61DC347317A}" presName="sibTrans" presStyleLbl="sibTrans1D1" presStyleIdx="3" presStyleCnt="7"/>
      <dgm:spPr/>
      <dgm:t>
        <a:bodyPr/>
        <a:lstStyle/>
        <a:p>
          <a:endParaRPr lang="en-US"/>
        </a:p>
      </dgm:t>
    </dgm:pt>
    <dgm:pt modelId="{62E50A49-E060-4602-B604-30C165F727CA}" type="pres">
      <dgm:prSet presAssocID="{78FE2DC3-D188-4B78-971D-F9E90B64CF99}" presName="node" presStyleLbl="node1" presStyleIdx="4" presStyleCnt="7">
        <dgm:presLayoutVars>
          <dgm:bulletEnabled val="1"/>
        </dgm:presLayoutVars>
      </dgm:prSet>
      <dgm:spPr/>
      <dgm:t>
        <a:bodyPr/>
        <a:lstStyle/>
        <a:p>
          <a:endParaRPr lang="en-US"/>
        </a:p>
      </dgm:t>
    </dgm:pt>
    <dgm:pt modelId="{A5A0A626-3CB4-4D5B-A9F1-8A9A944EE3F5}" type="pres">
      <dgm:prSet presAssocID="{78FE2DC3-D188-4B78-971D-F9E90B64CF99}" presName="spNode" presStyleCnt="0"/>
      <dgm:spPr/>
    </dgm:pt>
    <dgm:pt modelId="{28D99B54-B2F8-4B6C-8904-9CB7B83B9654}" type="pres">
      <dgm:prSet presAssocID="{DF7BE749-7BBC-44E3-B48D-518E4DC75465}" presName="sibTrans" presStyleLbl="sibTrans1D1" presStyleIdx="4" presStyleCnt="7"/>
      <dgm:spPr/>
      <dgm:t>
        <a:bodyPr/>
        <a:lstStyle/>
        <a:p>
          <a:endParaRPr lang="en-US"/>
        </a:p>
      </dgm:t>
    </dgm:pt>
    <dgm:pt modelId="{DF0C3CC1-B1B5-4DFE-9BCD-767F1BBE50FE}" type="pres">
      <dgm:prSet presAssocID="{3A64A35D-6D61-4262-AD41-95FA06BC55AF}" presName="node" presStyleLbl="node1" presStyleIdx="5" presStyleCnt="7">
        <dgm:presLayoutVars>
          <dgm:bulletEnabled val="1"/>
        </dgm:presLayoutVars>
      </dgm:prSet>
      <dgm:spPr/>
      <dgm:t>
        <a:bodyPr/>
        <a:lstStyle/>
        <a:p>
          <a:endParaRPr lang="en-US"/>
        </a:p>
      </dgm:t>
    </dgm:pt>
    <dgm:pt modelId="{31503590-A65F-416C-BD67-CBBADD6F6AE6}" type="pres">
      <dgm:prSet presAssocID="{3A64A35D-6D61-4262-AD41-95FA06BC55AF}" presName="spNode" presStyleCnt="0"/>
      <dgm:spPr/>
    </dgm:pt>
    <dgm:pt modelId="{5DAB1C88-C6EC-427E-B0C2-B4F6C52ADAF8}" type="pres">
      <dgm:prSet presAssocID="{F198C487-1B77-47C9-96F3-0C97E72EB9BB}" presName="sibTrans" presStyleLbl="sibTrans1D1" presStyleIdx="5" presStyleCnt="7"/>
      <dgm:spPr/>
      <dgm:t>
        <a:bodyPr/>
        <a:lstStyle/>
        <a:p>
          <a:endParaRPr lang="en-US"/>
        </a:p>
      </dgm:t>
    </dgm:pt>
    <dgm:pt modelId="{62D0BDE7-141F-4C54-AB0F-8F16F0943942}" type="pres">
      <dgm:prSet presAssocID="{840E7BD9-D058-4106-85C2-A2E7948DB0AE}" presName="node" presStyleLbl="node1" presStyleIdx="6" presStyleCnt="7">
        <dgm:presLayoutVars>
          <dgm:bulletEnabled val="1"/>
        </dgm:presLayoutVars>
      </dgm:prSet>
      <dgm:spPr/>
      <dgm:t>
        <a:bodyPr/>
        <a:lstStyle/>
        <a:p>
          <a:endParaRPr lang="en-US"/>
        </a:p>
      </dgm:t>
    </dgm:pt>
    <dgm:pt modelId="{6F0A1445-9E0D-4D36-9CF7-CE2B865749EE}" type="pres">
      <dgm:prSet presAssocID="{840E7BD9-D058-4106-85C2-A2E7948DB0AE}" presName="spNode" presStyleCnt="0"/>
      <dgm:spPr/>
    </dgm:pt>
    <dgm:pt modelId="{B2AD8908-3FBA-4815-B31E-15191B8D4AC4}" type="pres">
      <dgm:prSet presAssocID="{B05DA8F4-51FD-4970-98CA-34716EDB57C2}" presName="sibTrans" presStyleLbl="sibTrans1D1" presStyleIdx="6" presStyleCnt="7"/>
      <dgm:spPr/>
      <dgm:t>
        <a:bodyPr/>
        <a:lstStyle/>
        <a:p>
          <a:endParaRPr lang="en-US"/>
        </a:p>
      </dgm:t>
    </dgm:pt>
  </dgm:ptLst>
  <dgm:cxnLst>
    <dgm:cxn modelId="{B4D8D234-DEAF-084D-9815-6AB99224C727}" type="presOf" srcId="{52554519-A1F5-4E46-A77B-527AB097508E}" destId="{059C704A-27B1-46B3-BD66-D78FDDFAEB62}" srcOrd="0" destOrd="0" presId="urn:microsoft.com/office/officeart/2005/8/layout/cycle6"/>
    <dgm:cxn modelId="{6DB97F2D-F44E-46DF-90BE-1BC1CC39D29B}" srcId="{5FA98B84-283B-4F9F-9745-747DAC8A2E77}" destId="{840E7BD9-D058-4106-85C2-A2E7948DB0AE}" srcOrd="6" destOrd="0" parTransId="{BDD4700D-BACB-4DDA-867D-A2BBCE61320D}" sibTransId="{B05DA8F4-51FD-4970-98CA-34716EDB57C2}"/>
    <dgm:cxn modelId="{BC690B50-D781-8C4A-B6D6-86944463D847}" type="presOf" srcId="{B3654BAF-68A6-437F-8D84-E7653F3192BB}" destId="{DC41CA87-DF50-43A3-A421-66CB88BE23FB}" srcOrd="0" destOrd="0" presId="urn:microsoft.com/office/officeart/2005/8/layout/cycle6"/>
    <dgm:cxn modelId="{FE1A651E-8FDA-C84C-B3D7-C8C6A1389585}" type="presOf" srcId="{B05DA8F4-51FD-4970-98CA-34716EDB57C2}" destId="{B2AD8908-3FBA-4815-B31E-15191B8D4AC4}" srcOrd="0" destOrd="0" presId="urn:microsoft.com/office/officeart/2005/8/layout/cycle6"/>
    <dgm:cxn modelId="{9B554C71-B2C3-43F9-9413-D096055A9299}" srcId="{5FA98B84-283B-4F9F-9745-747DAC8A2E77}" destId="{24652587-CDE2-47C0-BA33-AF0D632EB73C}" srcOrd="0" destOrd="0" parTransId="{7153FA21-4E40-42AA-A5DA-BF0953F7E608}" sibTransId="{8CDCC576-2087-4BEE-8BDF-489C48BCFB53}"/>
    <dgm:cxn modelId="{63B756F2-1C71-2A4E-AB70-EB4AFC9A5C8C}" type="presOf" srcId="{8EFB0341-D181-4D96-A0D4-12784A927FF8}" destId="{35741EB4-9803-47E1-98AE-8DEE495976A1}" srcOrd="0" destOrd="0" presId="urn:microsoft.com/office/officeart/2005/8/layout/cycle6"/>
    <dgm:cxn modelId="{CB9455B6-35B1-DA47-B8B7-539486766F12}" type="presOf" srcId="{F04B3454-1723-409C-92DE-5EB92038D50B}" destId="{21D00C8E-1A26-4247-906B-7C577BD82D51}" srcOrd="0" destOrd="0" presId="urn:microsoft.com/office/officeart/2005/8/layout/cycle6"/>
    <dgm:cxn modelId="{D559A02E-35EB-4F9A-B8A0-0BC0962F35B5}" srcId="{5FA98B84-283B-4F9F-9745-747DAC8A2E77}" destId="{52554519-A1F5-4E46-A77B-527AB097508E}" srcOrd="3" destOrd="0" parTransId="{B020BA93-EEA6-4CBC-93BF-A116A5C138D4}" sibTransId="{A78FD1F5-05C0-4D53-AF0C-C61DC347317A}"/>
    <dgm:cxn modelId="{8D01884E-D9D6-CE48-96B4-759A584DBE48}" type="presOf" srcId="{8CDCC576-2087-4BEE-8BDF-489C48BCFB53}" destId="{2634953B-FF66-4688-A9A8-765CC5DB5532}" srcOrd="0" destOrd="0" presId="urn:microsoft.com/office/officeart/2005/8/layout/cycle6"/>
    <dgm:cxn modelId="{7E3E0FF7-DB95-6A45-8A63-7827F0A95640}" type="presOf" srcId="{24652587-CDE2-47C0-BA33-AF0D632EB73C}" destId="{1CC687AC-AC5B-4351-85B9-863ABE5C91DF}" srcOrd="0" destOrd="0" presId="urn:microsoft.com/office/officeart/2005/8/layout/cycle6"/>
    <dgm:cxn modelId="{BA4B5B38-391A-4728-8ECB-5B967218F397}" srcId="{5FA98B84-283B-4F9F-9745-747DAC8A2E77}" destId="{78FE2DC3-D188-4B78-971D-F9E90B64CF99}" srcOrd="4" destOrd="0" parTransId="{C275B0A7-2A27-4B06-890A-3B89DF48BB78}" sibTransId="{DF7BE749-7BBC-44E3-B48D-518E4DC75465}"/>
    <dgm:cxn modelId="{A6502141-1A39-43CD-8528-4E18949611FE}" srcId="{5FA98B84-283B-4F9F-9745-747DAC8A2E77}" destId="{8EFB0341-D181-4D96-A0D4-12784A927FF8}" srcOrd="1" destOrd="0" parTransId="{84D2C4DA-9AC6-4AAC-8B0F-7B1C280F8EF1}" sibTransId="{B3654BAF-68A6-437F-8D84-E7653F3192BB}"/>
    <dgm:cxn modelId="{3A34B324-5788-524A-A305-2D26A273B775}" type="presOf" srcId="{DF7BE749-7BBC-44E3-B48D-518E4DC75465}" destId="{28D99B54-B2F8-4B6C-8904-9CB7B83B9654}" srcOrd="0" destOrd="0" presId="urn:microsoft.com/office/officeart/2005/8/layout/cycle6"/>
    <dgm:cxn modelId="{AC851AE9-CF3E-094F-ABA5-DBDC2FA9BDC4}" type="presOf" srcId="{A78FD1F5-05C0-4D53-AF0C-C61DC347317A}" destId="{4748AF83-6246-491A-B9B1-C3C072363EBD}" srcOrd="0" destOrd="0" presId="urn:microsoft.com/office/officeart/2005/8/layout/cycle6"/>
    <dgm:cxn modelId="{D30A8BE8-6CAC-7042-8583-521E301DF672}" type="presOf" srcId="{B7D2E193-58C5-42D5-8B63-B0FD3C72ECEA}" destId="{94A3FA7A-0E49-41E4-A654-1482B58090BD}" srcOrd="0" destOrd="0" presId="urn:microsoft.com/office/officeart/2005/8/layout/cycle6"/>
    <dgm:cxn modelId="{BFB1C221-C4B0-9B41-B551-7E5BEA2AC619}" type="presOf" srcId="{5FA98B84-283B-4F9F-9745-747DAC8A2E77}" destId="{28EF368E-B8CF-44E8-BB08-BE8A857D32A3}" srcOrd="0" destOrd="0" presId="urn:microsoft.com/office/officeart/2005/8/layout/cycle6"/>
    <dgm:cxn modelId="{EBAF0AF2-7267-CD4F-AB0A-74BE75AEE79D}" type="presOf" srcId="{840E7BD9-D058-4106-85C2-A2E7948DB0AE}" destId="{62D0BDE7-141F-4C54-AB0F-8F16F0943942}" srcOrd="0" destOrd="0" presId="urn:microsoft.com/office/officeart/2005/8/layout/cycle6"/>
    <dgm:cxn modelId="{18917C70-229E-3046-A726-B3D9FFB46A37}" type="presOf" srcId="{78FE2DC3-D188-4B78-971D-F9E90B64CF99}" destId="{62E50A49-E060-4602-B604-30C165F727CA}" srcOrd="0" destOrd="0" presId="urn:microsoft.com/office/officeart/2005/8/layout/cycle6"/>
    <dgm:cxn modelId="{779F2AB4-07D5-C149-AD21-DAE5EEC7B317}" type="presOf" srcId="{3A64A35D-6D61-4262-AD41-95FA06BC55AF}" destId="{DF0C3CC1-B1B5-4DFE-9BCD-767F1BBE50FE}" srcOrd="0" destOrd="0" presId="urn:microsoft.com/office/officeart/2005/8/layout/cycle6"/>
    <dgm:cxn modelId="{1110B65A-696C-4A50-83C3-85A767B1F84F}" srcId="{5FA98B84-283B-4F9F-9745-747DAC8A2E77}" destId="{3A64A35D-6D61-4262-AD41-95FA06BC55AF}" srcOrd="5" destOrd="0" parTransId="{7290B9B9-CFCA-425C-9AE1-48FA3BC767A7}" sibTransId="{F198C487-1B77-47C9-96F3-0C97E72EB9BB}"/>
    <dgm:cxn modelId="{6A3673AC-8B8C-4455-92E3-50C327931CBF}" srcId="{5FA98B84-283B-4F9F-9745-747DAC8A2E77}" destId="{F04B3454-1723-409C-92DE-5EB92038D50B}" srcOrd="2" destOrd="0" parTransId="{B1AEED8E-7BA0-4462-A718-5CF2722A7D43}" sibTransId="{B7D2E193-58C5-42D5-8B63-B0FD3C72ECEA}"/>
    <dgm:cxn modelId="{1CFD47A9-EF39-E942-930B-F628EB9AABAE}" type="presOf" srcId="{F198C487-1B77-47C9-96F3-0C97E72EB9BB}" destId="{5DAB1C88-C6EC-427E-B0C2-B4F6C52ADAF8}" srcOrd="0" destOrd="0" presId="urn:microsoft.com/office/officeart/2005/8/layout/cycle6"/>
    <dgm:cxn modelId="{24684F5F-6110-A048-9E5C-10F6F2468C5E}" type="presParOf" srcId="{28EF368E-B8CF-44E8-BB08-BE8A857D32A3}" destId="{1CC687AC-AC5B-4351-85B9-863ABE5C91DF}" srcOrd="0" destOrd="0" presId="urn:microsoft.com/office/officeart/2005/8/layout/cycle6"/>
    <dgm:cxn modelId="{D9694A71-9AEA-A245-BD8C-7B65AB7F36AD}" type="presParOf" srcId="{28EF368E-B8CF-44E8-BB08-BE8A857D32A3}" destId="{2E49C5CD-C26C-446F-A43D-44361CDD4549}" srcOrd="1" destOrd="0" presId="urn:microsoft.com/office/officeart/2005/8/layout/cycle6"/>
    <dgm:cxn modelId="{D789079A-F596-1447-B3BF-D75DC96C4750}" type="presParOf" srcId="{28EF368E-B8CF-44E8-BB08-BE8A857D32A3}" destId="{2634953B-FF66-4688-A9A8-765CC5DB5532}" srcOrd="2" destOrd="0" presId="urn:microsoft.com/office/officeart/2005/8/layout/cycle6"/>
    <dgm:cxn modelId="{A562F3C6-B3D2-2542-BA2E-BC1E5232F30B}" type="presParOf" srcId="{28EF368E-B8CF-44E8-BB08-BE8A857D32A3}" destId="{35741EB4-9803-47E1-98AE-8DEE495976A1}" srcOrd="3" destOrd="0" presId="urn:microsoft.com/office/officeart/2005/8/layout/cycle6"/>
    <dgm:cxn modelId="{6C86791A-15BD-A34A-8ABE-5783B590DDB9}" type="presParOf" srcId="{28EF368E-B8CF-44E8-BB08-BE8A857D32A3}" destId="{366BEB4F-6F8A-4749-B04B-7E29672A5460}" srcOrd="4" destOrd="0" presId="urn:microsoft.com/office/officeart/2005/8/layout/cycle6"/>
    <dgm:cxn modelId="{9AB46927-129A-EB44-9567-E7197A7854BF}" type="presParOf" srcId="{28EF368E-B8CF-44E8-BB08-BE8A857D32A3}" destId="{DC41CA87-DF50-43A3-A421-66CB88BE23FB}" srcOrd="5" destOrd="0" presId="urn:microsoft.com/office/officeart/2005/8/layout/cycle6"/>
    <dgm:cxn modelId="{A6784A6F-CE64-8747-9C40-F46264A8876A}" type="presParOf" srcId="{28EF368E-B8CF-44E8-BB08-BE8A857D32A3}" destId="{21D00C8E-1A26-4247-906B-7C577BD82D51}" srcOrd="6" destOrd="0" presId="urn:microsoft.com/office/officeart/2005/8/layout/cycle6"/>
    <dgm:cxn modelId="{D5EEBDC6-DF1B-8F48-A624-4A5AED31B425}" type="presParOf" srcId="{28EF368E-B8CF-44E8-BB08-BE8A857D32A3}" destId="{5994C41D-ADA5-43EA-87D0-6A90DF0B3AAA}" srcOrd="7" destOrd="0" presId="urn:microsoft.com/office/officeart/2005/8/layout/cycle6"/>
    <dgm:cxn modelId="{71AB6A0D-21FF-7D45-AE9F-69B6F68FD09E}" type="presParOf" srcId="{28EF368E-B8CF-44E8-BB08-BE8A857D32A3}" destId="{94A3FA7A-0E49-41E4-A654-1482B58090BD}" srcOrd="8" destOrd="0" presId="urn:microsoft.com/office/officeart/2005/8/layout/cycle6"/>
    <dgm:cxn modelId="{68E67D92-43FA-C642-9594-AAF6387356A0}" type="presParOf" srcId="{28EF368E-B8CF-44E8-BB08-BE8A857D32A3}" destId="{059C704A-27B1-46B3-BD66-D78FDDFAEB62}" srcOrd="9" destOrd="0" presId="urn:microsoft.com/office/officeart/2005/8/layout/cycle6"/>
    <dgm:cxn modelId="{D0595350-0153-1349-92B5-9640B467C7F6}" type="presParOf" srcId="{28EF368E-B8CF-44E8-BB08-BE8A857D32A3}" destId="{78F8DD6C-B9F0-47E1-B0E6-A9A8FA435B9E}" srcOrd="10" destOrd="0" presId="urn:microsoft.com/office/officeart/2005/8/layout/cycle6"/>
    <dgm:cxn modelId="{5BFA8EFF-00A6-1945-8D3F-AF9C37918E48}" type="presParOf" srcId="{28EF368E-B8CF-44E8-BB08-BE8A857D32A3}" destId="{4748AF83-6246-491A-B9B1-C3C072363EBD}" srcOrd="11" destOrd="0" presId="urn:microsoft.com/office/officeart/2005/8/layout/cycle6"/>
    <dgm:cxn modelId="{DF735D6D-6D40-D943-AF41-D9F658B80F3F}" type="presParOf" srcId="{28EF368E-B8CF-44E8-BB08-BE8A857D32A3}" destId="{62E50A49-E060-4602-B604-30C165F727CA}" srcOrd="12" destOrd="0" presId="urn:microsoft.com/office/officeart/2005/8/layout/cycle6"/>
    <dgm:cxn modelId="{737CB3F3-A9A7-524A-81B6-3682BB3C8A96}" type="presParOf" srcId="{28EF368E-B8CF-44E8-BB08-BE8A857D32A3}" destId="{A5A0A626-3CB4-4D5B-A9F1-8A9A944EE3F5}" srcOrd="13" destOrd="0" presId="urn:microsoft.com/office/officeart/2005/8/layout/cycle6"/>
    <dgm:cxn modelId="{3D1EA7AB-F053-CA4E-B8D9-8BFF2BF317F6}" type="presParOf" srcId="{28EF368E-B8CF-44E8-BB08-BE8A857D32A3}" destId="{28D99B54-B2F8-4B6C-8904-9CB7B83B9654}" srcOrd="14" destOrd="0" presId="urn:microsoft.com/office/officeart/2005/8/layout/cycle6"/>
    <dgm:cxn modelId="{8A5DE1FE-C6B4-1443-AE6B-0D4DEA60794D}" type="presParOf" srcId="{28EF368E-B8CF-44E8-BB08-BE8A857D32A3}" destId="{DF0C3CC1-B1B5-4DFE-9BCD-767F1BBE50FE}" srcOrd="15" destOrd="0" presId="urn:microsoft.com/office/officeart/2005/8/layout/cycle6"/>
    <dgm:cxn modelId="{60C6376B-6F20-9540-87F9-ADC9215501DA}" type="presParOf" srcId="{28EF368E-B8CF-44E8-BB08-BE8A857D32A3}" destId="{31503590-A65F-416C-BD67-CBBADD6F6AE6}" srcOrd="16" destOrd="0" presId="urn:microsoft.com/office/officeart/2005/8/layout/cycle6"/>
    <dgm:cxn modelId="{B7215127-4610-BB41-9F29-0596A9FC9075}" type="presParOf" srcId="{28EF368E-B8CF-44E8-BB08-BE8A857D32A3}" destId="{5DAB1C88-C6EC-427E-B0C2-B4F6C52ADAF8}" srcOrd="17" destOrd="0" presId="urn:microsoft.com/office/officeart/2005/8/layout/cycle6"/>
    <dgm:cxn modelId="{34F3DB87-C633-0149-AC4F-A8215FB3341D}" type="presParOf" srcId="{28EF368E-B8CF-44E8-BB08-BE8A857D32A3}" destId="{62D0BDE7-141F-4C54-AB0F-8F16F0943942}" srcOrd="18" destOrd="0" presId="urn:microsoft.com/office/officeart/2005/8/layout/cycle6"/>
    <dgm:cxn modelId="{9F943DE9-6FC3-1C47-A0B2-5670F98C49B8}" type="presParOf" srcId="{28EF368E-B8CF-44E8-BB08-BE8A857D32A3}" destId="{6F0A1445-9E0D-4D36-9CF7-CE2B865749EE}" srcOrd="19" destOrd="0" presId="urn:microsoft.com/office/officeart/2005/8/layout/cycle6"/>
    <dgm:cxn modelId="{B3B2DCA9-5738-634E-ADEB-D49614257EF9}" type="presParOf" srcId="{28EF368E-B8CF-44E8-BB08-BE8A857D32A3}" destId="{B2AD8908-3FBA-4815-B31E-15191B8D4AC4}" srcOrd="20" destOrd="0" presId="urn:microsoft.com/office/officeart/2005/8/layout/cycle6"/>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C687AC-AC5B-4351-85B9-863ABE5C91DF}">
      <dsp:nvSpPr>
        <dsp:cNvPr id="0" name=""/>
        <dsp:cNvSpPr/>
      </dsp:nvSpPr>
      <dsp:spPr>
        <a:xfrm>
          <a:off x="3008002" y="795"/>
          <a:ext cx="1222995" cy="794946"/>
        </a:xfrm>
        <a:prstGeom prst="roundRect">
          <a:avLst/>
        </a:prstGeom>
        <a:solidFill>
          <a:schemeClr val="accent1">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b="1" kern="1200" dirty="0" smtClean="0">
              <a:solidFill>
                <a:schemeClr val="tx1"/>
              </a:solidFill>
            </a:rPr>
            <a:t>Library systems</a:t>
          </a:r>
          <a:endParaRPr lang="en-US" sz="1900" b="1" kern="1200" dirty="0">
            <a:solidFill>
              <a:schemeClr val="tx1"/>
            </a:solidFill>
          </a:endParaRPr>
        </a:p>
      </dsp:txBody>
      <dsp:txXfrm>
        <a:off x="3046808" y="39601"/>
        <a:ext cx="1145383" cy="717334"/>
      </dsp:txXfrm>
    </dsp:sp>
    <dsp:sp modelId="{2634953B-FF66-4688-A9A8-765CC5DB5532}">
      <dsp:nvSpPr>
        <dsp:cNvPr id="0" name=""/>
        <dsp:cNvSpPr/>
      </dsp:nvSpPr>
      <dsp:spPr>
        <a:xfrm>
          <a:off x="1352833" y="398268"/>
          <a:ext cx="4533332" cy="4533332"/>
        </a:xfrm>
        <a:custGeom>
          <a:avLst/>
          <a:gdLst/>
          <a:ahLst/>
          <a:cxnLst/>
          <a:rect l="0" t="0" r="0" b="0"/>
          <a:pathLst>
            <a:path>
              <a:moveTo>
                <a:pt x="2886237" y="86320"/>
              </a:moveTo>
              <a:arcTo wR="2266666" hR="2266666" stAng="17151788" swAng="1254287"/>
            </a:path>
          </a:pathLst>
        </a:custGeom>
        <a:noFill/>
        <a:ln w="38100" cap="flat" cmpd="sng" algn="ctr">
          <a:solidFill>
            <a:schemeClr val="accent2"/>
          </a:solidFill>
          <a:prstDash val="solid"/>
        </a:ln>
        <a:effectLst>
          <a:outerShdw blurRad="40000" dist="23000" dir="5400000" rotWithShape="0">
            <a:srgbClr val="000000">
              <a:alpha val="35000"/>
            </a:srgbClr>
          </a:outerShdw>
        </a:effectLst>
      </dsp:spPr>
      <dsp:style>
        <a:lnRef idx="3">
          <a:schemeClr val="accent2"/>
        </a:lnRef>
        <a:fillRef idx="0">
          <a:schemeClr val="accent2"/>
        </a:fillRef>
        <a:effectRef idx="2">
          <a:schemeClr val="accent2"/>
        </a:effectRef>
        <a:fontRef idx="minor">
          <a:schemeClr val="tx1"/>
        </a:fontRef>
      </dsp:style>
    </dsp:sp>
    <dsp:sp modelId="{35741EB4-9803-47E1-98AE-8DEE495976A1}">
      <dsp:nvSpPr>
        <dsp:cNvPr id="0" name=""/>
        <dsp:cNvSpPr/>
      </dsp:nvSpPr>
      <dsp:spPr>
        <a:xfrm>
          <a:off x="4780153" y="854218"/>
          <a:ext cx="1222995" cy="794946"/>
        </a:xfrm>
        <a:prstGeom prst="roundRect">
          <a:avLst/>
        </a:prstGeom>
        <a:solidFill>
          <a:schemeClr val="accent1">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b="1" kern="1200" dirty="0" smtClean="0">
              <a:solidFill>
                <a:schemeClr val="tx1"/>
              </a:solidFill>
            </a:rPr>
            <a:t>Library consortia</a:t>
          </a:r>
          <a:endParaRPr lang="en-US" sz="1900" b="1" kern="1200" dirty="0">
            <a:solidFill>
              <a:schemeClr val="tx1"/>
            </a:solidFill>
          </a:endParaRPr>
        </a:p>
      </dsp:txBody>
      <dsp:txXfrm>
        <a:off x="4818959" y="893024"/>
        <a:ext cx="1145383" cy="717334"/>
      </dsp:txXfrm>
    </dsp:sp>
    <dsp:sp modelId="{DC41CA87-DF50-43A3-A421-66CB88BE23FB}">
      <dsp:nvSpPr>
        <dsp:cNvPr id="0" name=""/>
        <dsp:cNvSpPr/>
      </dsp:nvSpPr>
      <dsp:spPr>
        <a:xfrm>
          <a:off x="1352833" y="398268"/>
          <a:ext cx="4533332" cy="4533332"/>
        </a:xfrm>
        <a:custGeom>
          <a:avLst/>
          <a:gdLst/>
          <a:ahLst/>
          <a:cxnLst/>
          <a:rect l="0" t="0" r="0" b="0"/>
          <a:pathLst>
            <a:path>
              <a:moveTo>
                <a:pt x="4298106" y="1261168"/>
              </a:moveTo>
              <a:arcTo wR="2266666" hR="2266666" stAng="20019964" swAng="1724833"/>
            </a:path>
          </a:pathLst>
        </a:custGeom>
        <a:noFill/>
        <a:ln w="38100" cap="flat" cmpd="sng" algn="ctr">
          <a:solidFill>
            <a:schemeClr val="accent2"/>
          </a:solidFill>
          <a:prstDash val="solid"/>
        </a:ln>
        <a:effectLst>
          <a:outerShdw blurRad="40000" dist="23000" dir="5400000" rotWithShape="0">
            <a:srgbClr val="000000">
              <a:alpha val="35000"/>
            </a:srgbClr>
          </a:outerShdw>
        </a:effectLst>
      </dsp:spPr>
      <dsp:style>
        <a:lnRef idx="3">
          <a:schemeClr val="accent2"/>
        </a:lnRef>
        <a:fillRef idx="0">
          <a:schemeClr val="accent2"/>
        </a:fillRef>
        <a:effectRef idx="2">
          <a:schemeClr val="accent2"/>
        </a:effectRef>
        <a:fontRef idx="minor">
          <a:schemeClr val="tx1"/>
        </a:fontRef>
      </dsp:style>
    </dsp:sp>
    <dsp:sp modelId="{21D00C8E-1A26-4247-906B-7C577BD82D51}">
      <dsp:nvSpPr>
        <dsp:cNvPr id="0" name=""/>
        <dsp:cNvSpPr/>
      </dsp:nvSpPr>
      <dsp:spPr>
        <a:xfrm>
          <a:off x="5217838" y="2771842"/>
          <a:ext cx="1222995" cy="794946"/>
        </a:xfrm>
        <a:prstGeom prst="roundRect">
          <a:avLst/>
        </a:prstGeom>
        <a:solidFill>
          <a:schemeClr val="accent1">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b="1" kern="1200" dirty="0" smtClean="0">
              <a:solidFill>
                <a:schemeClr val="tx1"/>
              </a:solidFill>
            </a:rPr>
            <a:t>Literacy providers</a:t>
          </a:r>
          <a:endParaRPr lang="en-US" sz="1900" b="1" kern="1200" dirty="0">
            <a:solidFill>
              <a:schemeClr val="tx1"/>
            </a:solidFill>
          </a:endParaRPr>
        </a:p>
      </dsp:txBody>
      <dsp:txXfrm>
        <a:off x="5256644" y="2810648"/>
        <a:ext cx="1145383" cy="717334"/>
      </dsp:txXfrm>
    </dsp:sp>
    <dsp:sp modelId="{94A3FA7A-0E49-41E4-A654-1482B58090BD}">
      <dsp:nvSpPr>
        <dsp:cNvPr id="0" name=""/>
        <dsp:cNvSpPr/>
      </dsp:nvSpPr>
      <dsp:spPr>
        <a:xfrm>
          <a:off x="1352833" y="398268"/>
          <a:ext cx="4533332" cy="4533332"/>
        </a:xfrm>
        <a:custGeom>
          <a:avLst/>
          <a:gdLst/>
          <a:ahLst/>
          <a:cxnLst/>
          <a:rect l="0" t="0" r="0" b="0"/>
          <a:pathLst>
            <a:path>
              <a:moveTo>
                <a:pt x="4342570" y="3176831"/>
              </a:moveTo>
              <a:arcTo wR="2266666" hR="2266666" stAng="1420482" swAng="1356958"/>
            </a:path>
          </a:pathLst>
        </a:custGeom>
        <a:noFill/>
        <a:ln w="38100" cap="flat" cmpd="sng" algn="ctr">
          <a:solidFill>
            <a:schemeClr val="accent2"/>
          </a:solidFill>
          <a:prstDash val="solid"/>
        </a:ln>
        <a:effectLst>
          <a:outerShdw blurRad="40000" dist="23000" dir="5400000" rotWithShape="0">
            <a:srgbClr val="000000">
              <a:alpha val="35000"/>
            </a:srgbClr>
          </a:outerShdw>
        </a:effectLst>
      </dsp:spPr>
      <dsp:style>
        <a:lnRef idx="3">
          <a:schemeClr val="accent2"/>
        </a:lnRef>
        <a:fillRef idx="0">
          <a:schemeClr val="accent2"/>
        </a:fillRef>
        <a:effectRef idx="2">
          <a:schemeClr val="accent2"/>
        </a:effectRef>
        <a:fontRef idx="minor">
          <a:schemeClr val="tx1"/>
        </a:fontRef>
      </dsp:style>
    </dsp:sp>
    <dsp:sp modelId="{059C704A-27B1-46B3-BD66-D78FDDFAEB62}">
      <dsp:nvSpPr>
        <dsp:cNvPr id="0" name=""/>
        <dsp:cNvSpPr/>
      </dsp:nvSpPr>
      <dsp:spPr>
        <a:xfrm>
          <a:off x="3991472" y="4309657"/>
          <a:ext cx="1222995" cy="794946"/>
        </a:xfrm>
        <a:prstGeom prst="roundRect">
          <a:avLst/>
        </a:prstGeom>
        <a:solidFill>
          <a:schemeClr val="accent1">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b="1" kern="1200" dirty="0" smtClean="0">
              <a:solidFill>
                <a:schemeClr val="tx1"/>
              </a:solidFill>
            </a:rPr>
            <a:t>Academic libraries</a:t>
          </a:r>
          <a:endParaRPr lang="en-US" sz="1900" b="1" kern="1200" dirty="0">
            <a:solidFill>
              <a:schemeClr val="tx1"/>
            </a:solidFill>
          </a:endParaRPr>
        </a:p>
      </dsp:txBody>
      <dsp:txXfrm>
        <a:off x="4030278" y="4348463"/>
        <a:ext cx="1145383" cy="717334"/>
      </dsp:txXfrm>
    </dsp:sp>
    <dsp:sp modelId="{4748AF83-6246-491A-B9B1-C3C072363EBD}">
      <dsp:nvSpPr>
        <dsp:cNvPr id="0" name=""/>
        <dsp:cNvSpPr/>
      </dsp:nvSpPr>
      <dsp:spPr>
        <a:xfrm>
          <a:off x="1352833" y="398268"/>
          <a:ext cx="4533332" cy="4533332"/>
        </a:xfrm>
        <a:custGeom>
          <a:avLst/>
          <a:gdLst/>
          <a:ahLst/>
          <a:cxnLst/>
          <a:rect l="0" t="0" r="0" b="0"/>
          <a:pathLst>
            <a:path>
              <a:moveTo>
                <a:pt x="2631298" y="4503812"/>
              </a:moveTo>
              <a:arcTo wR="2266666" hR="2266666" stAng="4844567" swAng="1110866"/>
            </a:path>
          </a:pathLst>
        </a:custGeom>
        <a:noFill/>
        <a:ln w="38100" cap="flat" cmpd="sng" algn="ctr">
          <a:solidFill>
            <a:schemeClr val="accent2"/>
          </a:solidFill>
          <a:prstDash val="solid"/>
        </a:ln>
        <a:effectLst>
          <a:outerShdw blurRad="40000" dist="23000" dir="5400000" rotWithShape="0">
            <a:srgbClr val="000000">
              <a:alpha val="35000"/>
            </a:srgbClr>
          </a:outerShdw>
        </a:effectLst>
      </dsp:spPr>
      <dsp:style>
        <a:lnRef idx="3">
          <a:schemeClr val="accent2"/>
        </a:lnRef>
        <a:fillRef idx="0">
          <a:schemeClr val="accent2"/>
        </a:fillRef>
        <a:effectRef idx="2">
          <a:schemeClr val="accent2"/>
        </a:effectRef>
        <a:fontRef idx="minor">
          <a:schemeClr val="tx1"/>
        </a:fontRef>
      </dsp:style>
    </dsp:sp>
    <dsp:sp modelId="{62E50A49-E060-4602-B604-30C165F727CA}">
      <dsp:nvSpPr>
        <dsp:cNvPr id="0" name=""/>
        <dsp:cNvSpPr/>
      </dsp:nvSpPr>
      <dsp:spPr>
        <a:xfrm>
          <a:off x="2024532" y="4309657"/>
          <a:ext cx="1222995" cy="794946"/>
        </a:xfrm>
        <a:prstGeom prst="roundRect">
          <a:avLst/>
        </a:prstGeom>
        <a:solidFill>
          <a:schemeClr val="accent1">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b="1" kern="1200" dirty="0" smtClean="0">
              <a:solidFill>
                <a:schemeClr val="tx1"/>
              </a:solidFill>
            </a:rPr>
            <a:t>Public libraries</a:t>
          </a:r>
          <a:endParaRPr lang="en-US" sz="1900" b="1" kern="1200" dirty="0">
            <a:solidFill>
              <a:schemeClr val="tx1"/>
            </a:solidFill>
          </a:endParaRPr>
        </a:p>
      </dsp:txBody>
      <dsp:txXfrm>
        <a:off x="2063338" y="4348463"/>
        <a:ext cx="1145383" cy="717334"/>
      </dsp:txXfrm>
    </dsp:sp>
    <dsp:sp modelId="{28D99B54-B2F8-4B6C-8904-9CB7B83B9654}">
      <dsp:nvSpPr>
        <dsp:cNvPr id="0" name=""/>
        <dsp:cNvSpPr/>
      </dsp:nvSpPr>
      <dsp:spPr>
        <a:xfrm>
          <a:off x="1352833" y="398268"/>
          <a:ext cx="4533332" cy="4533332"/>
        </a:xfrm>
        <a:custGeom>
          <a:avLst/>
          <a:gdLst/>
          <a:ahLst/>
          <a:cxnLst/>
          <a:rect l="0" t="0" r="0" b="0"/>
          <a:pathLst>
            <a:path>
              <a:moveTo>
                <a:pt x="700399" y="3905136"/>
              </a:moveTo>
              <a:arcTo wR="2266666" hR="2266666" stAng="8022560" swAng="1356958"/>
            </a:path>
          </a:pathLst>
        </a:custGeom>
        <a:noFill/>
        <a:ln w="38100" cap="flat" cmpd="sng" algn="ctr">
          <a:solidFill>
            <a:schemeClr val="accent2"/>
          </a:solidFill>
          <a:prstDash val="solid"/>
        </a:ln>
        <a:effectLst>
          <a:outerShdw blurRad="40000" dist="23000" dir="5400000" rotWithShape="0">
            <a:srgbClr val="000000">
              <a:alpha val="35000"/>
            </a:srgbClr>
          </a:outerShdw>
        </a:effectLst>
      </dsp:spPr>
      <dsp:style>
        <a:lnRef idx="3">
          <a:schemeClr val="accent2"/>
        </a:lnRef>
        <a:fillRef idx="0">
          <a:schemeClr val="accent2"/>
        </a:fillRef>
        <a:effectRef idx="2">
          <a:schemeClr val="accent2"/>
        </a:effectRef>
        <a:fontRef idx="minor">
          <a:schemeClr val="tx1"/>
        </a:fontRef>
      </dsp:style>
    </dsp:sp>
    <dsp:sp modelId="{DF0C3CC1-B1B5-4DFE-9BCD-767F1BBE50FE}">
      <dsp:nvSpPr>
        <dsp:cNvPr id="0" name=""/>
        <dsp:cNvSpPr/>
      </dsp:nvSpPr>
      <dsp:spPr>
        <a:xfrm>
          <a:off x="798166" y="2771842"/>
          <a:ext cx="1222995" cy="794946"/>
        </a:xfrm>
        <a:prstGeom prst="roundRect">
          <a:avLst/>
        </a:prstGeom>
        <a:solidFill>
          <a:schemeClr val="accent1">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b="1" kern="1200" dirty="0" smtClean="0">
              <a:solidFill>
                <a:schemeClr val="tx1"/>
              </a:solidFill>
            </a:rPr>
            <a:t>School libraries</a:t>
          </a:r>
          <a:endParaRPr lang="en-US" sz="1900" b="1" kern="1200" dirty="0">
            <a:solidFill>
              <a:schemeClr val="tx1"/>
            </a:solidFill>
          </a:endParaRPr>
        </a:p>
      </dsp:txBody>
      <dsp:txXfrm>
        <a:off x="836972" y="2810648"/>
        <a:ext cx="1145383" cy="717334"/>
      </dsp:txXfrm>
    </dsp:sp>
    <dsp:sp modelId="{5DAB1C88-C6EC-427E-B0C2-B4F6C52ADAF8}">
      <dsp:nvSpPr>
        <dsp:cNvPr id="0" name=""/>
        <dsp:cNvSpPr/>
      </dsp:nvSpPr>
      <dsp:spPr>
        <a:xfrm>
          <a:off x="1352833" y="398268"/>
          <a:ext cx="4533332" cy="4533332"/>
        </a:xfrm>
        <a:custGeom>
          <a:avLst/>
          <a:gdLst/>
          <a:ahLst/>
          <a:cxnLst/>
          <a:rect l="0" t="0" r="0" b="0"/>
          <a:pathLst>
            <a:path>
              <a:moveTo>
                <a:pt x="2010" y="2362109"/>
              </a:moveTo>
              <a:arcTo wR="2266666" hR="2266666" stAng="10655203" swAng="1724833"/>
            </a:path>
          </a:pathLst>
        </a:custGeom>
        <a:noFill/>
        <a:ln w="38100" cap="flat" cmpd="sng" algn="ctr">
          <a:solidFill>
            <a:schemeClr val="accent2"/>
          </a:solidFill>
          <a:prstDash val="solid"/>
        </a:ln>
        <a:effectLst>
          <a:outerShdw blurRad="40000" dist="23000" dir="5400000" rotWithShape="0">
            <a:srgbClr val="000000">
              <a:alpha val="35000"/>
            </a:srgbClr>
          </a:outerShdw>
        </a:effectLst>
      </dsp:spPr>
      <dsp:style>
        <a:lnRef idx="3">
          <a:schemeClr val="accent2"/>
        </a:lnRef>
        <a:fillRef idx="0">
          <a:schemeClr val="accent2"/>
        </a:fillRef>
        <a:effectRef idx="2">
          <a:schemeClr val="accent2"/>
        </a:effectRef>
        <a:fontRef idx="minor">
          <a:schemeClr val="tx1"/>
        </a:fontRef>
      </dsp:style>
    </dsp:sp>
    <dsp:sp modelId="{62D0BDE7-141F-4C54-AB0F-8F16F0943942}">
      <dsp:nvSpPr>
        <dsp:cNvPr id="0" name=""/>
        <dsp:cNvSpPr/>
      </dsp:nvSpPr>
      <dsp:spPr>
        <a:xfrm>
          <a:off x="1235851" y="854218"/>
          <a:ext cx="1222995" cy="794946"/>
        </a:xfrm>
        <a:prstGeom prst="roundRect">
          <a:avLst/>
        </a:prstGeom>
        <a:solidFill>
          <a:schemeClr val="accent1">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b="1" kern="1200" dirty="0" smtClean="0">
              <a:solidFill>
                <a:schemeClr val="tx1"/>
              </a:solidFill>
              <a:effectLst/>
            </a:rPr>
            <a:t>Special libraries</a:t>
          </a:r>
          <a:endParaRPr lang="en-US" sz="1900" b="1" kern="1200" dirty="0">
            <a:solidFill>
              <a:schemeClr val="tx1"/>
            </a:solidFill>
          </a:endParaRPr>
        </a:p>
      </dsp:txBody>
      <dsp:txXfrm>
        <a:off x="1274657" y="893024"/>
        <a:ext cx="1145383" cy="717334"/>
      </dsp:txXfrm>
    </dsp:sp>
    <dsp:sp modelId="{B2AD8908-3FBA-4815-B31E-15191B8D4AC4}">
      <dsp:nvSpPr>
        <dsp:cNvPr id="0" name=""/>
        <dsp:cNvSpPr/>
      </dsp:nvSpPr>
      <dsp:spPr>
        <a:xfrm>
          <a:off x="1352833" y="398268"/>
          <a:ext cx="4533332" cy="4533332"/>
        </a:xfrm>
        <a:custGeom>
          <a:avLst/>
          <a:gdLst/>
          <a:ahLst/>
          <a:cxnLst/>
          <a:rect l="0" t="0" r="0" b="0"/>
          <a:pathLst>
            <a:path>
              <a:moveTo>
                <a:pt x="909896" y="450915"/>
              </a:moveTo>
              <a:arcTo wR="2266666" hR="2266666" stAng="13993925" swAng="1254287"/>
            </a:path>
          </a:pathLst>
        </a:custGeom>
        <a:noFill/>
        <a:ln w="38100" cap="flat" cmpd="sng" algn="ctr">
          <a:solidFill>
            <a:schemeClr val="accent2"/>
          </a:solidFill>
          <a:prstDash val="solid"/>
        </a:ln>
        <a:effectLst>
          <a:outerShdw blurRad="40000" dist="23000" dir="5400000" rotWithShape="0">
            <a:srgbClr val="000000">
              <a:alpha val="35000"/>
            </a:srgbClr>
          </a:outerShdw>
        </a:effectLst>
      </dsp:spPr>
      <dsp:style>
        <a:lnRef idx="3">
          <a:schemeClr val="accent2"/>
        </a:lnRef>
        <a:fillRef idx="0">
          <a:schemeClr val="accent2"/>
        </a:fillRef>
        <a:effectRef idx="2">
          <a:schemeClr val="accent2"/>
        </a:effectRef>
        <a:fontRef idx="minor">
          <a:schemeClr val="tx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3.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73.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7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5.png"/><Relationship Id="rId2" Type="http://schemas.openxmlformats.org/officeDocument/2006/relationships/image" Target="../media/image5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8.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0.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1.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3.png"/><Relationship Id="rId2" Type="http://schemas.openxmlformats.org/officeDocument/2006/relationships/image" Target="../media/image64.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6.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7.png"/><Relationship Id="rId2" Type="http://schemas.openxmlformats.org/officeDocument/2006/relationships/image" Target="../media/image68.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70.png"/><Relationship Id="rId2" Type="http://schemas.openxmlformats.org/officeDocument/2006/relationships/image" Target="../media/image71.png"/></Relationships>
</file>

<file path=ppt/drawings/drawing1.xml><?xml version="1.0" encoding="utf-8"?>
<c:userShapes xmlns:c="http://schemas.openxmlformats.org/drawingml/2006/chart">
  <cdr:relSizeAnchor xmlns:cdr="http://schemas.openxmlformats.org/drawingml/2006/chartDrawing">
    <cdr:from>
      <cdr:x>0.17215</cdr:x>
      <cdr:y>0.64411</cdr:y>
    </cdr:from>
    <cdr:to>
      <cdr:x>0.34257</cdr:x>
      <cdr:y>0.73099</cdr:y>
    </cdr:to>
    <cdr:sp macro="" textlink="">
      <cdr:nvSpPr>
        <cdr:cNvPr id="2" name="TextBox 1"/>
        <cdr:cNvSpPr txBox="1"/>
      </cdr:nvSpPr>
      <cdr:spPr>
        <a:xfrm xmlns:a="http://schemas.openxmlformats.org/drawingml/2006/main">
          <a:off x="1399263" y="3490195"/>
          <a:ext cx="1385181" cy="47078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0.20096</cdr:x>
      <cdr:y>0.34171</cdr:y>
    </cdr:from>
    <cdr:to>
      <cdr:x>0.36111</cdr:x>
      <cdr:y>0.43546</cdr:y>
    </cdr:to>
    <cdr:grpSp>
      <cdr:nvGrpSpPr>
        <cdr:cNvPr id="10" name="Group 9"/>
        <cdr:cNvGrpSpPr/>
      </cdr:nvGrpSpPr>
      <cdr:grpSpPr>
        <a:xfrm xmlns:a="http://schemas.openxmlformats.org/drawingml/2006/main">
          <a:off x="1225052" y="1851613"/>
          <a:ext cx="976275" cy="508000"/>
          <a:chOff x="3579446" y="3485012"/>
          <a:chExt cx="1301652" cy="507999"/>
        </a:xfrm>
      </cdr:grpSpPr>
      <cdr:sp macro="" textlink="">
        <cdr:nvSpPr>
          <cdr:cNvPr id="2" name="TextBox 1"/>
          <cdr:cNvSpPr txBox="1"/>
        </cdr:nvSpPr>
        <cdr:spPr>
          <a:xfrm xmlns:a="http://schemas.openxmlformats.org/drawingml/2006/main">
            <a:off x="3579446" y="3758550"/>
            <a:ext cx="1301652" cy="23446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smtClean="0"/>
              <a:t>CARLI/I-Share</a:t>
            </a:r>
            <a:endParaRPr lang="en-US" sz="1100" dirty="0"/>
          </a:p>
        </cdr:txBody>
      </cdr:sp>
      <cdr:cxnSp macro="">
        <cdr:nvCxnSpPr>
          <cdr:cNvPr id="7" name="Straight Arrow Connector 6"/>
          <cdr:cNvCxnSpPr/>
        </cdr:nvCxnSpPr>
        <cdr:spPr>
          <a:xfrm xmlns:a="http://schemas.openxmlformats.org/drawingml/2006/main" flipV="1">
            <a:off x="4110892" y="3485012"/>
            <a:ext cx="0" cy="296985"/>
          </a:xfrm>
          <a:prstGeom xmlns:a="http://schemas.openxmlformats.org/drawingml/2006/main" prst="straightConnector1">
            <a:avLst/>
          </a:prstGeom>
          <a:ln xmlns:a="http://schemas.openxmlformats.org/drawingml/2006/main">
            <a:solidFill>
              <a:schemeClr val="tx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grpSp>
  </cdr:relSizeAnchor>
</c:userShapes>
</file>

<file path=ppt/drawings/drawing3.xml><?xml version="1.0" encoding="utf-8"?>
<c:userShapes xmlns:c="http://schemas.openxmlformats.org/drawingml/2006/chart">
  <cdr:relSizeAnchor xmlns:cdr="http://schemas.openxmlformats.org/drawingml/2006/chartDrawing">
    <cdr:from>
      <cdr:x>0.17215</cdr:x>
      <cdr:y>0.64411</cdr:y>
    </cdr:from>
    <cdr:to>
      <cdr:x>0.34257</cdr:x>
      <cdr:y>0.73099</cdr:y>
    </cdr:to>
    <cdr:sp macro="" textlink="">
      <cdr:nvSpPr>
        <cdr:cNvPr id="2" name="TextBox 1"/>
        <cdr:cNvSpPr txBox="1"/>
      </cdr:nvSpPr>
      <cdr:spPr>
        <a:xfrm xmlns:a="http://schemas.openxmlformats.org/drawingml/2006/main">
          <a:off x="1399263" y="3490195"/>
          <a:ext cx="1385181" cy="47078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4.xml><?xml version="1.0" encoding="utf-8"?>
<c:userShapes xmlns:c="http://schemas.openxmlformats.org/drawingml/2006/chart">
  <cdr:relSizeAnchor xmlns:cdr="http://schemas.openxmlformats.org/drawingml/2006/chartDrawing">
    <cdr:from>
      <cdr:x>0.17215</cdr:x>
      <cdr:y>0.64411</cdr:y>
    </cdr:from>
    <cdr:to>
      <cdr:x>0.34257</cdr:x>
      <cdr:y>0.73099</cdr:y>
    </cdr:to>
    <cdr:sp macro="" textlink="">
      <cdr:nvSpPr>
        <cdr:cNvPr id="2" name="TextBox 1"/>
        <cdr:cNvSpPr txBox="1"/>
      </cdr:nvSpPr>
      <cdr:spPr>
        <a:xfrm xmlns:a="http://schemas.openxmlformats.org/drawingml/2006/main">
          <a:off x="1399263" y="3490195"/>
          <a:ext cx="1385181" cy="47078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18C969C-D7C2-6548-B5E6-7740D44354A1}" type="datetimeFigureOut">
              <a:rPr lang="en-US" smtClean="0"/>
              <a:t>11/13/15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7531247-31A2-7949-96AE-F9BB3355A254}" type="slidenum">
              <a:rPr lang="en-US" smtClean="0"/>
              <a:t>‹#›</a:t>
            </a:fld>
            <a:endParaRPr lang="en-US"/>
          </a:p>
        </p:txBody>
      </p:sp>
    </p:spTree>
    <p:extLst>
      <p:ext uri="{BB962C8B-B14F-4D97-AF65-F5344CB8AC3E}">
        <p14:creationId xmlns:p14="http://schemas.microsoft.com/office/powerpoint/2010/main" val="215843113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Susan invited</a:t>
            </a:r>
            <a:r>
              <a:rPr lang="en-US" baseline="0" dirty="0" smtClean="0"/>
              <a:t> me to talk about the 35 year anniversary of I-Share. </a:t>
            </a:r>
          </a:p>
          <a:p>
            <a:r>
              <a:rPr lang="en-US" baseline="0" dirty="0" smtClean="0"/>
              <a:t>I felt it needed multiple perspectives, library, state, consortium, grateful to have Dave, Carlos and Pat here to present.</a:t>
            </a:r>
          </a:p>
          <a:p>
            <a:r>
              <a:rPr lang="en-US" baseline="0" dirty="0" smtClean="0"/>
              <a:t>We will go through twice each, sort of focusing on the past first, and then the present and future on our second rounds.</a:t>
            </a:r>
          </a:p>
          <a:p>
            <a:r>
              <a:rPr lang="en-US" baseline="0" dirty="0" smtClean="0"/>
              <a:t>We will each tell you a bit about ourselves to let you know our context in the long history of this organization. But this is not a story about the 4 of us, it is about all of us.</a:t>
            </a:r>
          </a:p>
          <a:p>
            <a:r>
              <a:rPr lang="en-US" baseline="0" dirty="0" smtClean="0"/>
              <a:t>There is much of our history we cannot tell in an hour, so we are focusing, to some extent, I-Share the oldest CARLI service, which is the 35 year old having the birthday.</a:t>
            </a:r>
            <a:endParaRPr lang="en-US" dirty="0"/>
          </a:p>
        </p:txBody>
      </p:sp>
      <p:sp>
        <p:nvSpPr>
          <p:cNvPr id="4" name="Slide Number Placeholder 3"/>
          <p:cNvSpPr>
            <a:spLocks noGrp="1"/>
          </p:cNvSpPr>
          <p:nvPr>
            <p:ph type="sldNum" sz="quarter" idx="10"/>
          </p:nvPr>
        </p:nvSpPr>
        <p:spPr/>
        <p:txBody>
          <a:bodyPr/>
          <a:lstStyle/>
          <a:p>
            <a:fld id="{1C97A7B2-8B54-0641-8B06-7E4E710E4AD3}" type="slidenum">
              <a:rPr lang="en-US" smtClean="0"/>
              <a:t>1</a:t>
            </a:fld>
            <a:endParaRPr lang="en-US"/>
          </a:p>
        </p:txBody>
      </p:sp>
    </p:spTree>
    <p:extLst>
      <p:ext uri="{BB962C8B-B14F-4D97-AF65-F5344CB8AC3E}">
        <p14:creationId xmlns:p14="http://schemas.microsoft.com/office/powerpoint/2010/main" val="12670416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item 	1980 	postage stamp 	0.15 	bread 	0.48</a:t>
            </a:r>
          </a:p>
          <a:p>
            <a:r>
              <a:rPr lang="en-US" dirty="0" smtClean="0"/>
              <a:t> 	milk 	1.60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 Commodore VIC-20 computer cost $299.95. It boasted a maximum of 5 KB of memory and didn’t include a monitor.</a:t>
            </a:r>
          </a:p>
          <a:p>
            <a:r>
              <a:rPr lang="en-US" dirty="0" smtClean="0"/>
              <a:t>gas 	1.03 	</a:t>
            </a:r>
          </a:p>
          <a:p>
            <a:r>
              <a:rPr lang="en-US" dirty="0" smtClean="0"/>
              <a:t>car 	$5,413.00 	</a:t>
            </a:r>
          </a:p>
          <a:p>
            <a:r>
              <a:rPr lang="en-US" dirty="0" smtClean="0"/>
              <a:t>income 	$11,321.00 	house 	$86,159.00</a:t>
            </a:r>
          </a:p>
          <a:p>
            <a:endParaRPr lang="en-US" dirty="0"/>
          </a:p>
        </p:txBody>
      </p:sp>
      <p:sp>
        <p:nvSpPr>
          <p:cNvPr id="4" name="Slide Number Placeholder 3"/>
          <p:cNvSpPr>
            <a:spLocks noGrp="1"/>
          </p:cNvSpPr>
          <p:nvPr>
            <p:ph type="sldNum" sz="quarter" idx="10"/>
          </p:nvPr>
        </p:nvSpPr>
        <p:spPr/>
        <p:txBody>
          <a:bodyPr/>
          <a:lstStyle/>
          <a:p>
            <a:fld id="{1C97A7B2-8B54-0641-8B06-7E4E710E4AD3}" type="slidenum">
              <a:rPr lang="en-US" smtClean="0"/>
              <a:t>13</a:t>
            </a:fld>
            <a:endParaRPr lang="en-US"/>
          </a:p>
        </p:txBody>
      </p:sp>
    </p:spTree>
    <p:extLst>
      <p:ext uri="{BB962C8B-B14F-4D97-AF65-F5344CB8AC3E}">
        <p14:creationId xmlns:p14="http://schemas.microsoft.com/office/powerpoint/2010/main" val="1225597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Internet was not in place yet, even the </a:t>
            </a:r>
            <a:r>
              <a:rPr lang="en-US" dirty="0" err="1" smtClean="0"/>
              <a:t>ethernet</a:t>
            </a:r>
            <a:r>
              <a:rPr lang="en-US" baseline="0" dirty="0" smtClean="0"/>
              <a:t> standard was just being written, and this is for 10base5, most of us are familiar with 10baseT</a:t>
            </a:r>
          </a:p>
          <a:p>
            <a:r>
              <a:rPr lang="en-US" baseline="0" dirty="0" smtClean="0"/>
              <a:t>(LCS used TCAM, VTAM was another method)</a:t>
            </a:r>
            <a:endParaRPr lang="en-US" dirty="0"/>
          </a:p>
        </p:txBody>
      </p:sp>
      <p:sp>
        <p:nvSpPr>
          <p:cNvPr id="4" name="Slide Number Placeholder 3"/>
          <p:cNvSpPr>
            <a:spLocks noGrp="1"/>
          </p:cNvSpPr>
          <p:nvPr>
            <p:ph type="sldNum" sz="quarter" idx="10"/>
          </p:nvPr>
        </p:nvSpPr>
        <p:spPr/>
        <p:txBody>
          <a:bodyPr/>
          <a:lstStyle/>
          <a:p>
            <a:fld id="{1C97A7B2-8B54-0641-8B06-7E4E710E4AD3}" type="slidenum">
              <a:rPr lang="en-US" smtClean="0"/>
              <a:t>14</a:t>
            </a:fld>
            <a:endParaRPr lang="en-US"/>
          </a:p>
        </p:txBody>
      </p:sp>
    </p:spTree>
    <p:extLst>
      <p:ext uri="{BB962C8B-B14F-4D97-AF65-F5344CB8AC3E}">
        <p14:creationId xmlns:p14="http://schemas.microsoft.com/office/powerpoint/2010/main" val="15752679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Microsoft,</a:t>
            </a:r>
            <a:r>
              <a:rPr lang="en-US" baseline="0" dirty="0" smtClean="0"/>
              <a:t> Windows, did not exist, Gates and Allen were busy selling DOS to IBM</a:t>
            </a:r>
            <a:endParaRPr lang="en-US" dirty="0"/>
          </a:p>
        </p:txBody>
      </p:sp>
      <p:sp>
        <p:nvSpPr>
          <p:cNvPr id="4" name="Slide Number Placeholder 3"/>
          <p:cNvSpPr>
            <a:spLocks noGrp="1"/>
          </p:cNvSpPr>
          <p:nvPr>
            <p:ph type="sldNum" sz="quarter" idx="10"/>
          </p:nvPr>
        </p:nvSpPr>
        <p:spPr/>
        <p:txBody>
          <a:bodyPr/>
          <a:lstStyle/>
          <a:p>
            <a:fld id="{1C97A7B2-8B54-0641-8B06-7E4E710E4AD3}" type="slidenum">
              <a:rPr lang="en-US" smtClean="0"/>
              <a:t>15</a:t>
            </a:fld>
            <a:endParaRPr lang="en-US"/>
          </a:p>
        </p:txBody>
      </p:sp>
    </p:spTree>
    <p:extLst>
      <p:ext uri="{BB962C8B-B14F-4D97-AF65-F5344CB8AC3E}">
        <p14:creationId xmlns:p14="http://schemas.microsoft.com/office/powerpoint/2010/main" val="7161640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now, librarians</a:t>
            </a:r>
            <a:r>
              <a:rPr lang="en-US" baseline="0" dirty="0" smtClean="0"/>
              <a:t> worried about the future of libraries, here’s a couple of citations that demonstrate these concerns</a:t>
            </a:r>
            <a:endParaRPr lang="en-US" dirty="0"/>
          </a:p>
        </p:txBody>
      </p:sp>
      <p:sp>
        <p:nvSpPr>
          <p:cNvPr id="4" name="Slide Number Placeholder 3"/>
          <p:cNvSpPr>
            <a:spLocks noGrp="1"/>
          </p:cNvSpPr>
          <p:nvPr>
            <p:ph type="sldNum" sz="quarter" idx="10"/>
          </p:nvPr>
        </p:nvSpPr>
        <p:spPr/>
        <p:txBody>
          <a:bodyPr/>
          <a:lstStyle/>
          <a:p>
            <a:fld id="{1C97A7B2-8B54-0641-8B06-7E4E710E4AD3}" type="slidenum">
              <a:rPr lang="en-US" smtClean="0"/>
              <a:t>16</a:t>
            </a:fld>
            <a:endParaRPr lang="en-US"/>
          </a:p>
        </p:txBody>
      </p:sp>
    </p:spTree>
    <p:extLst>
      <p:ext uri="{BB962C8B-B14F-4D97-AF65-F5344CB8AC3E}">
        <p14:creationId xmlns:p14="http://schemas.microsoft.com/office/powerpoint/2010/main" val="24409426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97A7B2-8B54-0641-8B06-7E4E710E4AD3}" type="slidenum">
              <a:rPr lang="en-US" smtClean="0"/>
              <a:t>18</a:t>
            </a:fld>
            <a:endParaRPr lang="en-US"/>
          </a:p>
        </p:txBody>
      </p:sp>
    </p:spTree>
    <p:extLst>
      <p:ext uri="{BB962C8B-B14F-4D97-AF65-F5344CB8AC3E}">
        <p14:creationId xmlns:p14="http://schemas.microsoft.com/office/powerpoint/2010/main" val="6013027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back to Illinois</a:t>
            </a:r>
          </a:p>
          <a:p>
            <a:r>
              <a:rPr lang="en-US" dirty="0" smtClean="0"/>
              <a:t>How did we get</a:t>
            </a:r>
            <a:r>
              <a:rPr lang="en-US" baseline="0" dirty="0" smtClean="0"/>
              <a:t> started</a:t>
            </a:r>
          </a:p>
          <a:p>
            <a:r>
              <a:rPr lang="en-US" baseline="0" dirty="0" smtClean="0"/>
              <a:t>Dave and Carlos both will cover some of this a bit as well…</a:t>
            </a:r>
          </a:p>
          <a:p>
            <a:endParaRPr lang="en-US" dirty="0"/>
          </a:p>
        </p:txBody>
      </p:sp>
      <p:sp>
        <p:nvSpPr>
          <p:cNvPr id="4" name="Slide Number Placeholder 3"/>
          <p:cNvSpPr>
            <a:spLocks noGrp="1"/>
          </p:cNvSpPr>
          <p:nvPr>
            <p:ph type="sldNum" sz="quarter" idx="10"/>
          </p:nvPr>
        </p:nvSpPr>
        <p:spPr/>
        <p:txBody>
          <a:bodyPr/>
          <a:lstStyle/>
          <a:p>
            <a:fld id="{1C97A7B2-8B54-0641-8B06-7E4E710E4AD3}" type="slidenum">
              <a:rPr lang="en-US" smtClean="0"/>
              <a:t>19</a:t>
            </a:fld>
            <a:endParaRPr lang="en-US"/>
          </a:p>
        </p:txBody>
      </p:sp>
    </p:spTree>
    <p:extLst>
      <p:ext uri="{BB962C8B-B14F-4D97-AF65-F5344CB8AC3E}">
        <p14:creationId xmlns:p14="http://schemas.microsoft.com/office/powerpoint/2010/main" val="28012383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dirty="0" smtClean="0"/>
              <a:t>Iconoclast, visionary, all-round larger than life character</a:t>
            </a:r>
          </a:p>
        </p:txBody>
      </p:sp>
      <p:sp>
        <p:nvSpPr>
          <p:cNvPr id="4" name="Slide Number Placeholder 3"/>
          <p:cNvSpPr>
            <a:spLocks noGrp="1"/>
          </p:cNvSpPr>
          <p:nvPr>
            <p:ph type="sldNum" sz="quarter" idx="10"/>
          </p:nvPr>
        </p:nvSpPr>
        <p:spPr/>
        <p:txBody>
          <a:bodyPr/>
          <a:lstStyle/>
          <a:p>
            <a:fld id="{1C97A7B2-8B54-0641-8B06-7E4E710E4AD3}" type="slidenum">
              <a:rPr lang="en-US" smtClean="0"/>
              <a:t>20</a:t>
            </a:fld>
            <a:endParaRPr lang="en-US"/>
          </a:p>
        </p:txBody>
      </p:sp>
    </p:spTree>
    <p:extLst>
      <p:ext uri="{BB962C8B-B14F-4D97-AF65-F5344CB8AC3E}">
        <p14:creationId xmlns:p14="http://schemas.microsoft.com/office/powerpoint/2010/main" val="39484390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an</a:t>
            </a:r>
            <a:r>
              <a:rPr lang="en-US" baseline="0" dirty="0" smtClean="0"/>
              <a:t> excerpt from the first LCS status report in 1979. These are the deadlines for installing hardware and networking at these institutions.</a:t>
            </a:r>
            <a:endParaRPr lang="en-US" dirty="0"/>
          </a:p>
        </p:txBody>
      </p:sp>
      <p:sp>
        <p:nvSpPr>
          <p:cNvPr id="4" name="Slide Number Placeholder 3"/>
          <p:cNvSpPr>
            <a:spLocks noGrp="1"/>
          </p:cNvSpPr>
          <p:nvPr>
            <p:ph type="sldNum" sz="quarter" idx="10"/>
          </p:nvPr>
        </p:nvSpPr>
        <p:spPr/>
        <p:txBody>
          <a:bodyPr/>
          <a:lstStyle/>
          <a:p>
            <a:fld id="{1C97A7B2-8B54-0641-8B06-7E4E710E4AD3}" type="slidenum">
              <a:rPr lang="en-US" smtClean="0"/>
              <a:t>21</a:t>
            </a:fld>
            <a:endParaRPr lang="en-US"/>
          </a:p>
        </p:txBody>
      </p:sp>
    </p:spTree>
    <p:extLst>
      <p:ext uri="{BB962C8B-B14F-4D97-AF65-F5344CB8AC3E}">
        <p14:creationId xmlns:p14="http://schemas.microsoft.com/office/powerpoint/2010/main" val="13891214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Installation included working with the library and Policy</a:t>
            </a:r>
            <a:r>
              <a:rPr lang="en-US" baseline="0" dirty="0" smtClean="0"/>
              <a:t> Council </a:t>
            </a:r>
            <a:r>
              <a:rPr lang="en-US" dirty="0" smtClean="0"/>
              <a:t> to</a:t>
            </a:r>
            <a:r>
              <a:rPr lang="en-US" baseline="0" dirty="0" smtClean="0"/>
              <a:t> determine the number of ports/terminals the library would have. Ordering the right size </a:t>
            </a:r>
            <a:r>
              <a:rPr lang="en-US" baseline="0" dirty="0" err="1" smtClean="0"/>
              <a:t>mux.Geting</a:t>
            </a:r>
            <a:r>
              <a:rPr lang="en-US" dirty="0" smtClean="0"/>
              <a:t> IL Bell to order the line, working with</a:t>
            </a:r>
            <a:r>
              <a:rPr lang="en-US" baseline="0" dirty="0" smtClean="0"/>
              <a:t> the library and their computer center (if they had one) to run cables from their mux to each terminal, and doing all of this to meet the project schedule without having email, cell phones or websites to keep in touch.</a:t>
            </a:r>
            <a:endParaRPr lang="en-US" dirty="0"/>
          </a:p>
        </p:txBody>
      </p:sp>
      <p:sp>
        <p:nvSpPr>
          <p:cNvPr id="4" name="Slide Number Placeholder 3"/>
          <p:cNvSpPr>
            <a:spLocks noGrp="1"/>
          </p:cNvSpPr>
          <p:nvPr>
            <p:ph type="sldNum" sz="quarter" idx="10"/>
          </p:nvPr>
        </p:nvSpPr>
        <p:spPr/>
        <p:txBody>
          <a:bodyPr/>
          <a:lstStyle/>
          <a:p>
            <a:fld id="{1C97A7B2-8B54-0641-8B06-7E4E710E4AD3}" type="slidenum">
              <a:rPr lang="en-US" smtClean="0"/>
              <a:t>22</a:t>
            </a:fld>
            <a:endParaRPr lang="en-US"/>
          </a:p>
        </p:txBody>
      </p:sp>
    </p:spTree>
    <p:extLst>
      <p:ext uri="{BB962C8B-B14F-4D97-AF65-F5344CB8AC3E}">
        <p14:creationId xmlns:p14="http://schemas.microsoft.com/office/powerpoint/2010/main" val="32101485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3380 held 2.5gb</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1C97A7B2-8B54-0641-8B06-7E4E710E4AD3}" type="slidenum">
              <a:rPr lang="en-US" smtClean="0"/>
              <a:t>24</a:t>
            </a:fld>
            <a:endParaRPr lang="en-US"/>
          </a:p>
        </p:txBody>
      </p:sp>
    </p:spTree>
    <p:extLst>
      <p:ext uri="{BB962C8B-B14F-4D97-AF65-F5344CB8AC3E}">
        <p14:creationId xmlns:p14="http://schemas.microsoft.com/office/powerpoint/2010/main" val="8892166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 going to focus</a:t>
            </a:r>
            <a:r>
              <a:rPr lang="en-US" baseline="0" dirty="0" smtClean="0"/>
              <a:t> on 1980. </a:t>
            </a:r>
          </a:p>
          <a:p>
            <a:r>
              <a:rPr lang="en-US" baseline="0" dirty="0" smtClean="0"/>
              <a:t>It’s the year we are measuring this anniversary from.</a:t>
            </a:r>
          </a:p>
          <a:p>
            <a:r>
              <a:rPr lang="en-US" baseline="0" dirty="0" smtClean="0"/>
              <a:t>And it was a remarkable year in terms of what was accomplished in IL libs.</a:t>
            </a:r>
          </a:p>
          <a:p>
            <a:r>
              <a:rPr lang="en-US" baseline="0" dirty="0" smtClean="0"/>
              <a:t>Look at what our predecessors accomplished in 1980</a:t>
            </a:r>
          </a:p>
          <a:p>
            <a:r>
              <a:rPr lang="en-US" baseline="0" dirty="0" smtClean="0"/>
              <a:t>READ SLIDE POINTS</a:t>
            </a:r>
            <a:endParaRPr lang="en-US" dirty="0"/>
          </a:p>
        </p:txBody>
      </p:sp>
      <p:sp>
        <p:nvSpPr>
          <p:cNvPr id="4" name="Slide Number Placeholder 3"/>
          <p:cNvSpPr>
            <a:spLocks noGrp="1"/>
          </p:cNvSpPr>
          <p:nvPr>
            <p:ph type="sldNum" sz="quarter" idx="10"/>
          </p:nvPr>
        </p:nvSpPr>
        <p:spPr/>
        <p:txBody>
          <a:bodyPr/>
          <a:lstStyle/>
          <a:p>
            <a:fld id="{1C97A7B2-8B54-0641-8B06-7E4E710E4AD3}" type="slidenum">
              <a:rPr lang="en-US" smtClean="0"/>
              <a:t>5</a:t>
            </a:fld>
            <a:endParaRPr lang="en-US"/>
          </a:p>
        </p:txBody>
      </p:sp>
    </p:spTree>
    <p:extLst>
      <p:ext uri="{BB962C8B-B14F-4D97-AF65-F5344CB8AC3E}">
        <p14:creationId xmlns:p14="http://schemas.microsoft.com/office/powerpoint/2010/main" val="25957137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8264" y="1143000"/>
            <a:ext cx="4181475" cy="30854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6E75F7-609F-46D9-8349-026969ED1719}" type="slidenum">
              <a:rPr lang="en-US" smtClean="0"/>
              <a:t>31</a:t>
            </a:fld>
            <a:endParaRPr lang="en-US"/>
          </a:p>
        </p:txBody>
      </p:sp>
    </p:spTree>
    <p:extLst>
      <p:ext uri="{BB962C8B-B14F-4D97-AF65-F5344CB8AC3E}">
        <p14:creationId xmlns:p14="http://schemas.microsoft.com/office/powerpoint/2010/main" val="29396960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6E75F7-609F-46D9-8349-026969ED1719}" type="slidenum">
              <a:rPr lang="en-US" smtClean="0"/>
              <a:t>32</a:t>
            </a:fld>
            <a:endParaRPr lang="en-US"/>
          </a:p>
        </p:txBody>
      </p:sp>
    </p:spTree>
    <p:extLst>
      <p:ext uri="{BB962C8B-B14F-4D97-AF65-F5344CB8AC3E}">
        <p14:creationId xmlns:p14="http://schemas.microsoft.com/office/powerpoint/2010/main" val="19819567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CARLOS please</a:t>
            </a:r>
            <a:r>
              <a:rPr lang="en-US" baseline="0" dirty="0" smtClean="0"/>
              <a:t> add a 1980 point for yourself, thanks Kris</a:t>
            </a:r>
            <a:endParaRPr lang="en-US" dirty="0"/>
          </a:p>
        </p:txBody>
      </p:sp>
      <p:sp>
        <p:nvSpPr>
          <p:cNvPr id="4" name="Slide Number Placeholder 3"/>
          <p:cNvSpPr>
            <a:spLocks noGrp="1"/>
          </p:cNvSpPr>
          <p:nvPr>
            <p:ph type="sldNum" sz="quarter" idx="10"/>
          </p:nvPr>
        </p:nvSpPr>
        <p:spPr/>
        <p:txBody>
          <a:bodyPr/>
          <a:lstStyle/>
          <a:p>
            <a:fld id="{0E6E75F7-609F-46D9-8349-026969ED1719}" type="slidenum">
              <a:rPr lang="en-US" smtClean="0"/>
              <a:t>33</a:t>
            </a:fld>
            <a:endParaRPr lang="en-US"/>
          </a:p>
        </p:txBody>
      </p:sp>
    </p:spTree>
    <p:extLst>
      <p:ext uri="{BB962C8B-B14F-4D97-AF65-F5344CB8AC3E}">
        <p14:creationId xmlns:p14="http://schemas.microsoft.com/office/powerpoint/2010/main" val="7250981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6E75F7-609F-46D9-8349-026969ED1719}" type="slidenum">
              <a:rPr lang="en-US" smtClean="0"/>
              <a:t>34</a:t>
            </a:fld>
            <a:endParaRPr lang="en-US"/>
          </a:p>
        </p:txBody>
      </p:sp>
    </p:spTree>
    <p:extLst>
      <p:ext uri="{BB962C8B-B14F-4D97-AF65-F5344CB8AC3E}">
        <p14:creationId xmlns:p14="http://schemas.microsoft.com/office/powerpoint/2010/main" val="2072426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6E75F7-609F-46D9-8349-026969ED1719}" type="slidenum">
              <a:rPr lang="en-US" smtClean="0"/>
              <a:t>35</a:t>
            </a:fld>
            <a:endParaRPr lang="en-US"/>
          </a:p>
        </p:txBody>
      </p:sp>
    </p:spTree>
    <p:extLst>
      <p:ext uri="{BB962C8B-B14F-4D97-AF65-F5344CB8AC3E}">
        <p14:creationId xmlns:p14="http://schemas.microsoft.com/office/powerpoint/2010/main" val="4616926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6E75F7-609F-46D9-8349-026969ED1719}" type="slidenum">
              <a:rPr lang="en-US" smtClean="0"/>
              <a:t>36</a:t>
            </a:fld>
            <a:endParaRPr lang="en-US"/>
          </a:p>
        </p:txBody>
      </p:sp>
    </p:spTree>
    <p:extLst>
      <p:ext uri="{BB962C8B-B14F-4D97-AF65-F5344CB8AC3E}">
        <p14:creationId xmlns:p14="http://schemas.microsoft.com/office/powerpoint/2010/main" val="11244184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6E75F7-609F-46D9-8349-026969ED1719}" type="slidenum">
              <a:rPr lang="en-US" smtClean="0"/>
              <a:t>38</a:t>
            </a:fld>
            <a:endParaRPr lang="en-US"/>
          </a:p>
        </p:txBody>
      </p:sp>
    </p:spTree>
    <p:extLst>
      <p:ext uri="{BB962C8B-B14F-4D97-AF65-F5344CB8AC3E}">
        <p14:creationId xmlns:p14="http://schemas.microsoft.com/office/powerpoint/2010/main" val="31008586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6E75F7-609F-46D9-8349-026969ED1719}" type="slidenum">
              <a:rPr lang="en-US" smtClean="0"/>
              <a:t>39</a:t>
            </a:fld>
            <a:endParaRPr lang="en-US"/>
          </a:p>
        </p:txBody>
      </p:sp>
    </p:spTree>
    <p:extLst>
      <p:ext uri="{BB962C8B-B14F-4D97-AF65-F5344CB8AC3E}">
        <p14:creationId xmlns:p14="http://schemas.microsoft.com/office/powerpoint/2010/main" val="2798687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6E75F7-609F-46D9-8349-026969ED1719}" type="slidenum">
              <a:rPr lang="en-US" smtClean="0"/>
              <a:t>40</a:t>
            </a:fld>
            <a:endParaRPr lang="en-US"/>
          </a:p>
        </p:txBody>
      </p:sp>
    </p:spTree>
    <p:extLst>
      <p:ext uri="{BB962C8B-B14F-4D97-AF65-F5344CB8AC3E}">
        <p14:creationId xmlns:p14="http://schemas.microsoft.com/office/powerpoint/2010/main" val="2336911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6E75F7-609F-46D9-8349-026969ED1719}" type="slidenum">
              <a:rPr lang="en-US" smtClean="0"/>
              <a:t>41</a:t>
            </a:fld>
            <a:endParaRPr lang="en-US"/>
          </a:p>
        </p:txBody>
      </p:sp>
    </p:spTree>
    <p:extLst>
      <p:ext uri="{BB962C8B-B14F-4D97-AF65-F5344CB8AC3E}">
        <p14:creationId xmlns:p14="http://schemas.microsoft.com/office/powerpoint/2010/main" val="3720792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of</a:t>
            </a:r>
            <a:r>
              <a:rPr lang="en-US" baseline="0" dirty="0" smtClean="0"/>
              <a:t> you may not remember 1980, some </a:t>
            </a:r>
            <a:r>
              <a:rPr lang="en-US" baseline="0" dirty="0" err="1" smtClean="0"/>
              <a:t>were’nt</a:t>
            </a:r>
            <a:r>
              <a:rPr lang="en-US" baseline="0" dirty="0" smtClean="0"/>
              <a:t> even around yet, </a:t>
            </a:r>
          </a:p>
          <a:p>
            <a:r>
              <a:rPr lang="en-US" baseline="0" dirty="0" smtClean="0"/>
              <a:t>So here’s a few quick slides to set the 1980 context</a:t>
            </a:r>
            <a:endParaRPr lang="en-US" dirty="0"/>
          </a:p>
        </p:txBody>
      </p:sp>
      <p:sp>
        <p:nvSpPr>
          <p:cNvPr id="4" name="Slide Number Placeholder 3"/>
          <p:cNvSpPr>
            <a:spLocks noGrp="1"/>
          </p:cNvSpPr>
          <p:nvPr>
            <p:ph type="sldNum" sz="quarter" idx="10"/>
          </p:nvPr>
        </p:nvSpPr>
        <p:spPr/>
        <p:txBody>
          <a:bodyPr/>
          <a:lstStyle/>
          <a:p>
            <a:fld id="{1C97A7B2-8B54-0641-8B06-7E4E710E4AD3}" type="slidenum">
              <a:rPr lang="en-US" smtClean="0"/>
              <a:t>6</a:t>
            </a:fld>
            <a:endParaRPr lang="en-US"/>
          </a:p>
        </p:txBody>
      </p:sp>
    </p:spTree>
    <p:extLst>
      <p:ext uri="{BB962C8B-B14F-4D97-AF65-F5344CB8AC3E}">
        <p14:creationId xmlns:p14="http://schemas.microsoft.com/office/powerpoint/2010/main" val="31029193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6E75F7-609F-46D9-8349-026969ED1719}" type="slidenum">
              <a:rPr lang="en-US" smtClean="0"/>
              <a:t>42</a:t>
            </a:fld>
            <a:endParaRPr lang="en-US"/>
          </a:p>
        </p:txBody>
      </p:sp>
    </p:spTree>
    <p:extLst>
      <p:ext uri="{BB962C8B-B14F-4D97-AF65-F5344CB8AC3E}">
        <p14:creationId xmlns:p14="http://schemas.microsoft.com/office/powerpoint/2010/main" val="30678525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6E75F7-609F-46D9-8349-026969ED1719}" type="slidenum">
              <a:rPr lang="en-US" smtClean="0"/>
              <a:t>43</a:t>
            </a:fld>
            <a:endParaRPr lang="en-US"/>
          </a:p>
        </p:txBody>
      </p:sp>
    </p:spTree>
    <p:extLst>
      <p:ext uri="{BB962C8B-B14F-4D97-AF65-F5344CB8AC3E}">
        <p14:creationId xmlns:p14="http://schemas.microsoft.com/office/powerpoint/2010/main" val="32212547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6E75F7-609F-46D9-8349-026969ED1719}" type="slidenum">
              <a:rPr lang="en-US" smtClean="0"/>
              <a:t>44</a:t>
            </a:fld>
            <a:endParaRPr lang="en-US"/>
          </a:p>
        </p:txBody>
      </p:sp>
    </p:spTree>
    <p:extLst>
      <p:ext uri="{BB962C8B-B14F-4D97-AF65-F5344CB8AC3E}">
        <p14:creationId xmlns:p14="http://schemas.microsoft.com/office/powerpoint/2010/main" val="38504383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6E75F7-609F-46D9-8349-026969ED1719}" type="slidenum">
              <a:rPr lang="en-US" smtClean="0"/>
              <a:t>45</a:t>
            </a:fld>
            <a:endParaRPr lang="en-US"/>
          </a:p>
        </p:txBody>
      </p:sp>
    </p:spTree>
    <p:extLst>
      <p:ext uri="{BB962C8B-B14F-4D97-AF65-F5344CB8AC3E}">
        <p14:creationId xmlns:p14="http://schemas.microsoft.com/office/powerpoint/2010/main" val="41914981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6E75F7-609F-46D9-8349-026969ED1719}" type="slidenum">
              <a:rPr lang="en-US" smtClean="0"/>
              <a:t>46</a:t>
            </a:fld>
            <a:endParaRPr lang="en-US"/>
          </a:p>
        </p:txBody>
      </p:sp>
    </p:spTree>
    <p:extLst>
      <p:ext uri="{BB962C8B-B14F-4D97-AF65-F5344CB8AC3E}">
        <p14:creationId xmlns:p14="http://schemas.microsoft.com/office/powerpoint/2010/main" val="20527664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6E75F7-609F-46D9-8349-026969ED1719}" type="slidenum">
              <a:rPr lang="en-US" smtClean="0"/>
              <a:t>47</a:t>
            </a:fld>
            <a:endParaRPr lang="en-US"/>
          </a:p>
        </p:txBody>
      </p:sp>
    </p:spTree>
    <p:extLst>
      <p:ext uri="{BB962C8B-B14F-4D97-AF65-F5344CB8AC3E}">
        <p14:creationId xmlns:p14="http://schemas.microsoft.com/office/powerpoint/2010/main" val="39052446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Library High</a:t>
            </a:r>
            <a:r>
              <a:rPr lang="en-US" baseline="0" dirty="0" smtClean="0"/>
              <a:t> Tech article graphic</a:t>
            </a:r>
            <a:endParaRPr lang="en-US" dirty="0"/>
          </a:p>
        </p:txBody>
      </p:sp>
      <p:sp>
        <p:nvSpPr>
          <p:cNvPr id="4" name="Slide Number Placeholder 3"/>
          <p:cNvSpPr>
            <a:spLocks noGrp="1"/>
          </p:cNvSpPr>
          <p:nvPr>
            <p:ph type="sldNum" sz="quarter" idx="10"/>
          </p:nvPr>
        </p:nvSpPr>
        <p:spPr/>
        <p:txBody>
          <a:bodyPr/>
          <a:lstStyle/>
          <a:p>
            <a:fld id="{7E09E436-C67D-B740-866E-1C6E86CC3A6E}" type="slidenum">
              <a:rPr lang="en-US" smtClean="0"/>
              <a:t>57</a:t>
            </a:fld>
            <a:endParaRPr lang="en-US"/>
          </a:p>
        </p:txBody>
      </p:sp>
    </p:spTree>
    <p:extLst>
      <p:ext uri="{BB962C8B-B14F-4D97-AF65-F5344CB8AC3E}">
        <p14:creationId xmlns:p14="http://schemas.microsoft.com/office/powerpoint/2010/main" val="1244654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D67652F-3B38-4988-9661-1E4AF01B5AAB}" type="slidenum">
              <a:rPr lang="en-US" smtClean="0"/>
              <a:pPr>
                <a:defRPr/>
              </a:pPr>
              <a:t>64</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Could the caption read something like:  “Who</a:t>
            </a:r>
            <a:r>
              <a:rPr lang="en-US" baseline="0" dirty="0" smtClean="0"/>
              <a:t> is impacted by these grant reductions and delayed payments?” ILLINET (Ill……..)    Add 3</a:t>
            </a:r>
            <a:r>
              <a:rPr lang="en-US" baseline="30000" dirty="0" smtClean="0"/>
              <a:t>rd</a:t>
            </a:r>
            <a:r>
              <a:rPr lang="en-US" baseline="0" dirty="0" smtClean="0"/>
              <a:t> dash that would say “Each is committed to resource sharing”</a:t>
            </a:r>
            <a:endParaRPr lang="en-US" dirty="0"/>
          </a:p>
        </p:txBody>
      </p:sp>
      <p:sp>
        <p:nvSpPr>
          <p:cNvPr id="4" name="Slide Number Placeholder 3"/>
          <p:cNvSpPr>
            <a:spLocks noGrp="1"/>
          </p:cNvSpPr>
          <p:nvPr>
            <p:ph type="sldNum" sz="quarter" idx="10"/>
          </p:nvPr>
        </p:nvSpPr>
        <p:spPr/>
        <p:txBody>
          <a:bodyPr/>
          <a:lstStyle/>
          <a:p>
            <a:pPr>
              <a:defRPr/>
            </a:pPr>
            <a:fld id="{8D67652F-3B38-4988-9661-1E4AF01B5AAB}" type="slidenum">
              <a:rPr lang="en-US" smtClean="0"/>
              <a:pPr>
                <a:defRPr/>
              </a:pPr>
              <a:t>66</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6E75F7-609F-46D9-8349-026969ED1719}" type="slidenum">
              <a:rPr lang="en-US" smtClean="0"/>
              <a:t>92</a:t>
            </a:fld>
            <a:endParaRPr lang="en-US"/>
          </a:p>
        </p:txBody>
      </p:sp>
    </p:spTree>
    <p:extLst>
      <p:ext uri="{BB962C8B-B14F-4D97-AF65-F5344CB8AC3E}">
        <p14:creationId xmlns:p14="http://schemas.microsoft.com/office/powerpoint/2010/main" val="32117339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Carter running for re-election (yes</a:t>
            </a:r>
            <a:r>
              <a:rPr lang="en-US" baseline="0" dirty="0" smtClean="0"/>
              <a:t> that is Bill Clinton)</a:t>
            </a:r>
            <a:endParaRPr lang="en-US" dirty="0"/>
          </a:p>
        </p:txBody>
      </p:sp>
      <p:sp>
        <p:nvSpPr>
          <p:cNvPr id="4" name="Slide Number Placeholder 3"/>
          <p:cNvSpPr>
            <a:spLocks noGrp="1"/>
          </p:cNvSpPr>
          <p:nvPr>
            <p:ph type="sldNum" sz="quarter" idx="10"/>
          </p:nvPr>
        </p:nvSpPr>
        <p:spPr/>
        <p:txBody>
          <a:bodyPr/>
          <a:lstStyle/>
          <a:p>
            <a:fld id="{1C97A7B2-8B54-0641-8B06-7E4E710E4AD3}" type="slidenum">
              <a:rPr lang="en-US" smtClean="0"/>
              <a:t>7</a:t>
            </a:fld>
            <a:endParaRPr lang="en-US"/>
          </a:p>
        </p:txBody>
      </p:sp>
    </p:spTree>
    <p:extLst>
      <p:ext uri="{BB962C8B-B14F-4D97-AF65-F5344CB8AC3E}">
        <p14:creationId xmlns:p14="http://schemas.microsoft.com/office/powerpoint/2010/main" val="4025975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6E75F7-609F-46D9-8349-026969ED1719}" type="slidenum">
              <a:rPr lang="en-US" smtClean="0"/>
              <a:t>93</a:t>
            </a:fld>
            <a:endParaRPr lang="en-US"/>
          </a:p>
        </p:txBody>
      </p:sp>
    </p:spTree>
    <p:extLst>
      <p:ext uri="{BB962C8B-B14F-4D97-AF65-F5344CB8AC3E}">
        <p14:creationId xmlns:p14="http://schemas.microsoft.com/office/powerpoint/2010/main" val="37584751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6E75F7-609F-46D9-8349-026969ED1719}" type="slidenum">
              <a:rPr lang="en-US" smtClean="0"/>
              <a:t>94</a:t>
            </a:fld>
            <a:endParaRPr lang="en-US"/>
          </a:p>
        </p:txBody>
      </p:sp>
    </p:spTree>
    <p:extLst>
      <p:ext uri="{BB962C8B-B14F-4D97-AF65-F5344CB8AC3E}">
        <p14:creationId xmlns:p14="http://schemas.microsoft.com/office/powerpoint/2010/main" val="14007896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6E75F7-609F-46D9-8349-026969ED1719}" type="slidenum">
              <a:rPr lang="en-US" smtClean="0"/>
              <a:t>95</a:t>
            </a:fld>
            <a:endParaRPr lang="en-US"/>
          </a:p>
        </p:txBody>
      </p:sp>
    </p:spTree>
    <p:extLst>
      <p:ext uri="{BB962C8B-B14F-4D97-AF65-F5344CB8AC3E}">
        <p14:creationId xmlns:p14="http://schemas.microsoft.com/office/powerpoint/2010/main" val="32149114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Obam</a:t>
            </a:r>
            <a:r>
              <a:rPr lang="en-US" baseline="0" dirty="0" smtClean="0"/>
              <a:t>a in college</a:t>
            </a:r>
            <a:endParaRPr lang="en-US" dirty="0"/>
          </a:p>
        </p:txBody>
      </p:sp>
      <p:sp>
        <p:nvSpPr>
          <p:cNvPr id="4" name="Slide Number Placeholder 3"/>
          <p:cNvSpPr>
            <a:spLocks noGrp="1"/>
          </p:cNvSpPr>
          <p:nvPr>
            <p:ph type="sldNum" sz="quarter" idx="10"/>
          </p:nvPr>
        </p:nvSpPr>
        <p:spPr/>
        <p:txBody>
          <a:bodyPr/>
          <a:lstStyle/>
          <a:p>
            <a:fld id="{1C97A7B2-8B54-0641-8B06-7E4E710E4AD3}" type="slidenum">
              <a:rPr lang="en-US" smtClean="0"/>
              <a:t>8</a:t>
            </a:fld>
            <a:endParaRPr lang="en-US"/>
          </a:p>
        </p:txBody>
      </p:sp>
    </p:spTree>
    <p:extLst>
      <p:ext uri="{BB962C8B-B14F-4D97-AF65-F5344CB8AC3E}">
        <p14:creationId xmlns:p14="http://schemas.microsoft.com/office/powerpoint/2010/main" val="25922970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Brown</a:t>
            </a:r>
            <a:endParaRPr lang="en-US" dirty="0"/>
          </a:p>
        </p:txBody>
      </p:sp>
      <p:sp>
        <p:nvSpPr>
          <p:cNvPr id="4" name="Slide Number Placeholder 3"/>
          <p:cNvSpPr>
            <a:spLocks noGrp="1"/>
          </p:cNvSpPr>
          <p:nvPr>
            <p:ph type="sldNum" sz="quarter" idx="10"/>
          </p:nvPr>
        </p:nvSpPr>
        <p:spPr/>
        <p:txBody>
          <a:bodyPr/>
          <a:lstStyle/>
          <a:p>
            <a:fld id="{1C97A7B2-8B54-0641-8B06-7E4E710E4AD3}" type="slidenum">
              <a:rPr lang="en-US" smtClean="0"/>
              <a:t>9</a:t>
            </a:fld>
            <a:endParaRPr lang="en-US"/>
          </a:p>
        </p:txBody>
      </p:sp>
    </p:spTree>
    <p:extLst>
      <p:ext uri="{BB962C8B-B14F-4D97-AF65-F5344CB8AC3E}">
        <p14:creationId xmlns:p14="http://schemas.microsoft.com/office/powerpoint/2010/main" val="21860684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John</a:t>
            </a:r>
            <a:r>
              <a:rPr lang="en-US" baseline="0" dirty="0" smtClean="0"/>
              <a:t> B. Anderson of Rockford, got 6.6% of the vote in 1980</a:t>
            </a:r>
          </a:p>
          <a:p>
            <a:endParaRPr lang="en-US" dirty="0"/>
          </a:p>
        </p:txBody>
      </p:sp>
      <p:sp>
        <p:nvSpPr>
          <p:cNvPr id="4" name="Slide Number Placeholder 3"/>
          <p:cNvSpPr>
            <a:spLocks noGrp="1"/>
          </p:cNvSpPr>
          <p:nvPr>
            <p:ph type="sldNum" sz="quarter" idx="10"/>
          </p:nvPr>
        </p:nvSpPr>
        <p:spPr/>
        <p:txBody>
          <a:bodyPr/>
          <a:lstStyle/>
          <a:p>
            <a:fld id="{1C97A7B2-8B54-0641-8B06-7E4E710E4AD3}" type="slidenum">
              <a:rPr lang="en-US" smtClean="0"/>
              <a:t>10</a:t>
            </a:fld>
            <a:endParaRPr lang="en-US"/>
          </a:p>
        </p:txBody>
      </p:sp>
    </p:spTree>
    <p:extLst>
      <p:ext uri="{BB962C8B-B14F-4D97-AF65-F5344CB8AC3E}">
        <p14:creationId xmlns:p14="http://schemas.microsoft.com/office/powerpoint/2010/main" val="17513004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PAC Man was the hot</a:t>
            </a:r>
            <a:r>
              <a:rPr lang="en-US" baseline="0" dirty="0" smtClean="0"/>
              <a:t> new video game</a:t>
            </a:r>
            <a:endParaRPr lang="en-US" dirty="0"/>
          </a:p>
        </p:txBody>
      </p:sp>
      <p:sp>
        <p:nvSpPr>
          <p:cNvPr id="4" name="Slide Number Placeholder 3"/>
          <p:cNvSpPr>
            <a:spLocks noGrp="1"/>
          </p:cNvSpPr>
          <p:nvPr>
            <p:ph type="sldNum" sz="quarter" idx="10"/>
          </p:nvPr>
        </p:nvSpPr>
        <p:spPr/>
        <p:txBody>
          <a:bodyPr/>
          <a:lstStyle/>
          <a:p>
            <a:fld id="{1C97A7B2-8B54-0641-8B06-7E4E710E4AD3}" type="slidenum">
              <a:rPr lang="en-US" smtClean="0"/>
              <a:t>11</a:t>
            </a:fld>
            <a:endParaRPr lang="en-US"/>
          </a:p>
        </p:txBody>
      </p:sp>
    </p:spTree>
    <p:extLst>
      <p:ext uri="{BB962C8B-B14F-4D97-AF65-F5344CB8AC3E}">
        <p14:creationId xmlns:p14="http://schemas.microsoft.com/office/powerpoint/2010/main" val="29703498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1980 Chrysler Cordoba, memorably advertised by Ricardo </a:t>
            </a:r>
            <a:r>
              <a:rPr lang="en-US" dirty="0" err="1" smtClean="0"/>
              <a:t>Montalban</a:t>
            </a:r>
            <a:r>
              <a:rPr lang="en-US" dirty="0" smtClean="0"/>
              <a:t> as being upholstered in “rich Corinthian leather,” cost $6,745. Last year for the</a:t>
            </a:r>
            <a:r>
              <a:rPr lang="en-US" baseline="0" dirty="0" smtClean="0"/>
              <a:t> Ford Pinto that sold for $3910.</a:t>
            </a:r>
          </a:p>
          <a:p>
            <a:endParaRPr lang="en-US" dirty="0"/>
          </a:p>
        </p:txBody>
      </p:sp>
      <p:sp>
        <p:nvSpPr>
          <p:cNvPr id="4" name="Slide Number Placeholder 3"/>
          <p:cNvSpPr>
            <a:spLocks noGrp="1"/>
          </p:cNvSpPr>
          <p:nvPr>
            <p:ph type="sldNum" sz="quarter" idx="10"/>
          </p:nvPr>
        </p:nvSpPr>
        <p:spPr/>
        <p:txBody>
          <a:bodyPr/>
          <a:lstStyle/>
          <a:p>
            <a:fld id="{1C97A7B2-8B54-0641-8B06-7E4E710E4AD3}" type="slidenum">
              <a:rPr lang="en-US" smtClean="0"/>
              <a:t>12</a:t>
            </a:fld>
            <a:endParaRPr lang="en-US"/>
          </a:p>
        </p:txBody>
      </p:sp>
    </p:spTree>
    <p:extLst>
      <p:ext uri="{BB962C8B-B14F-4D97-AF65-F5344CB8AC3E}">
        <p14:creationId xmlns:p14="http://schemas.microsoft.com/office/powerpoint/2010/main" val="9341302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34AFE90-F40F-4B4B-99B1-3CF66B0EB5C1}" type="datetimeFigureOut">
              <a:rPr lang="en-US" smtClean="0"/>
              <a:t>11/13/15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189151-22FA-034F-80A4-ED1C8E19A629}" type="slidenum">
              <a:rPr lang="en-US" smtClean="0"/>
              <a:t>‹#›</a:t>
            </a:fld>
            <a:endParaRPr lang="en-US"/>
          </a:p>
        </p:txBody>
      </p:sp>
    </p:spTree>
    <p:extLst>
      <p:ext uri="{BB962C8B-B14F-4D97-AF65-F5344CB8AC3E}">
        <p14:creationId xmlns:p14="http://schemas.microsoft.com/office/powerpoint/2010/main" val="36249318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4AFE90-F40F-4B4B-99B1-3CF66B0EB5C1}" type="datetimeFigureOut">
              <a:rPr lang="en-US" smtClean="0"/>
              <a:t>11/13/15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189151-22FA-034F-80A4-ED1C8E19A629}" type="slidenum">
              <a:rPr lang="en-US" smtClean="0"/>
              <a:t>‹#›</a:t>
            </a:fld>
            <a:endParaRPr lang="en-US"/>
          </a:p>
        </p:txBody>
      </p:sp>
    </p:spTree>
    <p:extLst>
      <p:ext uri="{BB962C8B-B14F-4D97-AF65-F5344CB8AC3E}">
        <p14:creationId xmlns:p14="http://schemas.microsoft.com/office/powerpoint/2010/main" val="9722820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4AFE90-F40F-4B4B-99B1-3CF66B0EB5C1}" type="datetimeFigureOut">
              <a:rPr lang="en-US" smtClean="0"/>
              <a:t>11/13/15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189151-22FA-034F-80A4-ED1C8E19A629}" type="slidenum">
              <a:rPr lang="en-US" smtClean="0"/>
              <a:t>‹#›</a:t>
            </a:fld>
            <a:endParaRPr lang="en-US"/>
          </a:p>
        </p:txBody>
      </p:sp>
    </p:spTree>
    <p:extLst>
      <p:ext uri="{BB962C8B-B14F-4D97-AF65-F5344CB8AC3E}">
        <p14:creationId xmlns:p14="http://schemas.microsoft.com/office/powerpoint/2010/main" val="12628059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4AFE90-F40F-4B4B-99B1-3CF66B0EB5C1}" type="datetimeFigureOut">
              <a:rPr lang="en-US" smtClean="0"/>
              <a:t>11/13/15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189151-22FA-034F-80A4-ED1C8E19A629}" type="slidenum">
              <a:rPr lang="en-US" smtClean="0"/>
              <a:t>‹#›</a:t>
            </a:fld>
            <a:endParaRPr lang="en-US"/>
          </a:p>
        </p:txBody>
      </p:sp>
    </p:spTree>
    <p:extLst>
      <p:ext uri="{BB962C8B-B14F-4D97-AF65-F5344CB8AC3E}">
        <p14:creationId xmlns:p14="http://schemas.microsoft.com/office/powerpoint/2010/main" val="7172241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34AFE90-F40F-4B4B-99B1-3CF66B0EB5C1}" type="datetimeFigureOut">
              <a:rPr lang="en-US" smtClean="0"/>
              <a:t>11/13/15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189151-22FA-034F-80A4-ED1C8E19A629}" type="slidenum">
              <a:rPr lang="en-US" smtClean="0"/>
              <a:t>‹#›</a:t>
            </a:fld>
            <a:endParaRPr lang="en-US"/>
          </a:p>
        </p:txBody>
      </p:sp>
    </p:spTree>
    <p:extLst>
      <p:ext uri="{BB962C8B-B14F-4D97-AF65-F5344CB8AC3E}">
        <p14:creationId xmlns:p14="http://schemas.microsoft.com/office/powerpoint/2010/main" val="38779342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34AFE90-F40F-4B4B-99B1-3CF66B0EB5C1}" type="datetimeFigureOut">
              <a:rPr lang="en-US" smtClean="0"/>
              <a:t>11/13/15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189151-22FA-034F-80A4-ED1C8E19A629}" type="slidenum">
              <a:rPr lang="en-US" smtClean="0"/>
              <a:t>‹#›</a:t>
            </a:fld>
            <a:endParaRPr lang="en-US"/>
          </a:p>
        </p:txBody>
      </p:sp>
    </p:spTree>
    <p:extLst>
      <p:ext uri="{BB962C8B-B14F-4D97-AF65-F5344CB8AC3E}">
        <p14:creationId xmlns:p14="http://schemas.microsoft.com/office/powerpoint/2010/main" val="32326148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34AFE90-F40F-4B4B-99B1-3CF66B0EB5C1}" type="datetimeFigureOut">
              <a:rPr lang="en-US" smtClean="0"/>
              <a:t>11/13/15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4189151-22FA-034F-80A4-ED1C8E19A629}" type="slidenum">
              <a:rPr lang="en-US" smtClean="0"/>
              <a:t>‹#›</a:t>
            </a:fld>
            <a:endParaRPr lang="en-US"/>
          </a:p>
        </p:txBody>
      </p:sp>
    </p:spTree>
    <p:extLst>
      <p:ext uri="{BB962C8B-B14F-4D97-AF65-F5344CB8AC3E}">
        <p14:creationId xmlns:p14="http://schemas.microsoft.com/office/powerpoint/2010/main" val="1777338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34AFE90-F40F-4B4B-99B1-3CF66B0EB5C1}" type="datetimeFigureOut">
              <a:rPr lang="en-US" smtClean="0"/>
              <a:t>11/13/15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4189151-22FA-034F-80A4-ED1C8E19A629}" type="slidenum">
              <a:rPr lang="en-US" smtClean="0"/>
              <a:t>‹#›</a:t>
            </a:fld>
            <a:endParaRPr lang="en-US"/>
          </a:p>
        </p:txBody>
      </p:sp>
    </p:spTree>
    <p:extLst>
      <p:ext uri="{BB962C8B-B14F-4D97-AF65-F5344CB8AC3E}">
        <p14:creationId xmlns:p14="http://schemas.microsoft.com/office/powerpoint/2010/main" val="16378477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4AFE90-F40F-4B4B-99B1-3CF66B0EB5C1}" type="datetimeFigureOut">
              <a:rPr lang="en-US" smtClean="0"/>
              <a:t>11/13/15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4189151-22FA-034F-80A4-ED1C8E19A629}" type="slidenum">
              <a:rPr lang="en-US" smtClean="0"/>
              <a:t>‹#›</a:t>
            </a:fld>
            <a:endParaRPr lang="en-US"/>
          </a:p>
        </p:txBody>
      </p:sp>
    </p:spTree>
    <p:extLst>
      <p:ext uri="{BB962C8B-B14F-4D97-AF65-F5344CB8AC3E}">
        <p14:creationId xmlns:p14="http://schemas.microsoft.com/office/powerpoint/2010/main" val="2737792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34AFE90-F40F-4B4B-99B1-3CF66B0EB5C1}" type="datetimeFigureOut">
              <a:rPr lang="en-US" smtClean="0"/>
              <a:t>11/13/15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189151-22FA-034F-80A4-ED1C8E19A629}" type="slidenum">
              <a:rPr lang="en-US" smtClean="0"/>
              <a:t>‹#›</a:t>
            </a:fld>
            <a:endParaRPr lang="en-US"/>
          </a:p>
        </p:txBody>
      </p:sp>
    </p:spTree>
    <p:extLst>
      <p:ext uri="{BB962C8B-B14F-4D97-AF65-F5344CB8AC3E}">
        <p14:creationId xmlns:p14="http://schemas.microsoft.com/office/powerpoint/2010/main" val="3308997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34AFE90-F40F-4B4B-99B1-3CF66B0EB5C1}" type="datetimeFigureOut">
              <a:rPr lang="en-US" smtClean="0"/>
              <a:t>11/13/15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189151-22FA-034F-80A4-ED1C8E19A629}" type="slidenum">
              <a:rPr lang="en-US" smtClean="0"/>
              <a:t>‹#›</a:t>
            </a:fld>
            <a:endParaRPr lang="en-US"/>
          </a:p>
        </p:txBody>
      </p:sp>
    </p:spTree>
    <p:extLst>
      <p:ext uri="{BB962C8B-B14F-4D97-AF65-F5344CB8AC3E}">
        <p14:creationId xmlns:p14="http://schemas.microsoft.com/office/powerpoint/2010/main" val="377383895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4AFE90-F40F-4B4B-99B1-3CF66B0EB5C1}" type="datetimeFigureOut">
              <a:rPr lang="en-US" smtClean="0"/>
              <a:t>11/13/15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189151-22FA-034F-80A4-ED1C8E19A629}" type="slidenum">
              <a:rPr lang="en-US" smtClean="0"/>
              <a:t>‹#›</a:t>
            </a:fld>
            <a:endParaRPr lang="en-US"/>
          </a:p>
        </p:txBody>
      </p:sp>
    </p:spTree>
    <p:extLst>
      <p:ext uri="{BB962C8B-B14F-4D97-AF65-F5344CB8AC3E}">
        <p14:creationId xmlns:p14="http://schemas.microsoft.com/office/powerpoint/2010/main" val="33459586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1.png"/></Relationships>
</file>

<file path=ppt/slides/_rels/slide100.xml.rels><?xml version="1.0" encoding="UTF-8" standalone="yes"?>
<Relationships xmlns="http://schemas.openxmlformats.org/package/2006/relationships"><Relationship Id="rId3" Type="http://schemas.openxmlformats.org/officeDocument/2006/relationships/hyperlink" Target="http://share.illinoisheartland.org/" TargetMode="External"/><Relationship Id="rId4" Type="http://schemas.openxmlformats.org/officeDocument/2006/relationships/image" Target="../media/image83.png"/><Relationship Id="rId5" Type="http://schemas.openxmlformats.org/officeDocument/2006/relationships/hyperlink" Target="http://dp.la/" TargetMode="External"/><Relationship Id="rId6" Type="http://schemas.openxmlformats.org/officeDocument/2006/relationships/image" Target="../media/image84.png"/><Relationship Id="rId1" Type="http://schemas.openxmlformats.org/officeDocument/2006/relationships/slideLayout" Target="../slideLayouts/slideLayout2.xml"/><Relationship Id="rId2" Type="http://schemas.openxmlformats.org/officeDocument/2006/relationships/image" Target="../media/image82.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gif"/></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hyperlink" Target="http://images.google.com/imgres?imgurl=http://www.fundacionprincipedeasturias.org/ing/04/premiados/archivos/fotos/zoom/foto807_1.jpg&amp;imgrefurl=http://www.fundacionprincipedeasturias.org/ing/04/premiados/trayectorias/trayectoria807.html&amp;h=390&amp;w=500&amp;sz=26&amp;hl=en&amp;start=2&amp;tbnid=stPWsvyOgAIb7M:&amp;tbnh=101&amp;tbnw=130&amp;prev=/images?q=bill+and+melinda+gates+foundation&amp;gbv=2&amp;svnum=10&amp;hl=en" TargetMode="External"/><Relationship Id="rId4" Type="http://schemas.openxmlformats.org/officeDocument/2006/relationships/hyperlink" Target="http://en.wikipedia.org/wiki/Image:Jimmy_Carter.jpg" TargetMode="External"/><Relationship Id="rId5" Type="http://schemas.openxmlformats.org/officeDocument/2006/relationships/image" Target="../media/image86.png"/><Relationship Id="rId6" Type="http://schemas.openxmlformats.org/officeDocument/2006/relationships/hyperlink" Target="http://images.google.com/imgres?imgurl=http://www.lib.niu.edu/ipo/2000/il0001tc1.jpg&amp;imgrefurl=http://www.lib.niu.edu/ipo/2000/il0001tc.html&amp;h=187&amp;w=150&amp;sz=9&amp;hl=en&amp;start=8&amp;um=1&amp;tbnid=uAoNjmOoyTAcHM:&amp;tbnh=102&amp;tbnw=82&amp;prev=/images?q=jesse+white&amp;svnum=10&amp;um=1&amp;hl=en" TargetMode="External"/><Relationship Id="rId7" Type="http://schemas.openxmlformats.org/officeDocument/2006/relationships/image" Target="../media/image87.jpeg"/><Relationship Id="rId1" Type="http://schemas.openxmlformats.org/officeDocument/2006/relationships/slideLayout" Target="../slideLayouts/slideLayout2.xml"/><Relationship Id="rId2" Type="http://schemas.openxmlformats.org/officeDocument/2006/relationships/hyperlink" Target="http://www.askawayillinois.info/" TargetMode="Externa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8.jpe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jpeg"/><Relationship Id="rId3" Type="http://schemas.openxmlformats.org/officeDocument/2006/relationships/image" Target="../media/image90.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1.jpe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2.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jpe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4.jpe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5.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6.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2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pn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3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3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 Id="rId3" Type="http://schemas.openxmlformats.org/officeDocument/2006/relationships/image" Target="../media/image3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40.tmp"/></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png"/><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chart" Target="../charts/char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chart" Target="../charts/chart2.xml"/></Relationships>
</file>

<file path=ppt/slides/_rels/slide44.xml.rels><?xml version="1.0" encoding="UTF-8" standalone="yes"?>
<Relationships xmlns="http://schemas.openxmlformats.org/package/2006/relationships"><Relationship Id="rId3" Type="http://schemas.openxmlformats.org/officeDocument/2006/relationships/chart" Target="../charts/chart3.xml"/><Relationship Id="rId4" Type="http://schemas.openxmlformats.org/officeDocument/2006/relationships/chart" Target="../charts/chart4.xml"/><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4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mailto:acraig@ilsos.net" TargetMode="External"/><Relationship Id="rId3" Type="http://schemas.openxmlformats.org/officeDocument/2006/relationships/image" Target="../media/image4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wm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49.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70.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53.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nlcblogs.nebraska.gov/nlcblog/files/2015/03/NLC-conference-meetings009.jpg" TargetMode="External"/><Relationship Id="rId3" Type="http://schemas.openxmlformats.org/officeDocument/2006/relationships/image" Target="../media/image54.jpeg"/></Relationships>
</file>

<file path=ppt/slides/_rels/slide72.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55.png"/><Relationship Id="rId5" Type="http://schemas.openxmlformats.org/officeDocument/2006/relationships/oleObject" Target="../embeddings/oleObject3.bin"/><Relationship Id="rId6" Type="http://schemas.openxmlformats.org/officeDocument/2006/relationships/image" Target="../media/image56.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jpeg"/></Relationships>
</file>

<file path=ppt/slides/_rels/slide74.xml.rels><?xml version="1.0" encoding="UTF-8" standalone="yes"?>
<Relationships xmlns="http://schemas.openxmlformats.org/package/2006/relationships"><Relationship Id="rId3" Type="http://schemas.openxmlformats.org/officeDocument/2006/relationships/oleObject" Target="../embeddings/oleObject4.bin"/><Relationship Id="rId4" Type="http://schemas.openxmlformats.org/officeDocument/2006/relationships/image" Target="../media/image58.png"/><Relationship Id="rId5" Type="http://schemas.openxmlformats.org/officeDocument/2006/relationships/image" Target="../media/image59.png"/><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oleObject" Target="../embeddings/oleObject5.bin"/><Relationship Id="rId4" Type="http://schemas.openxmlformats.org/officeDocument/2006/relationships/image" Target="../media/image60.png"/><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oleObject" Target="../embeddings/oleObject6.bin"/><Relationship Id="rId4" Type="http://schemas.openxmlformats.org/officeDocument/2006/relationships/image" Target="../media/image61.png"/><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78.xml.rels><?xml version="1.0" encoding="UTF-8" standalone="yes"?>
<Relationships xmlns="http://schemas.openxmlformats.org/package/2006/relationships"><Relationship Id="rId3" Type="http://schemas.openxmlformats.org/officeDocument/2006/relationships/oleObject" Target="../embeddings/oleObject7.bin"/><Relationship Id="rId4" Type="http://schemas.openxmlformats.org/officeDocument/2006/relationships/image" Target="../media/image63.png"/><Relationship Id="rId5" Type="http://schemas.openxmlformats.org/officeDocument/2006/relationships/oleObject" Target="../embeddings/oleObject8.bin"/><Relationship Id="rId6" Type="http://schemas.openxmlformats.org/officeDocument/2006/relationships/image" Target="../media/image64.png"/><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images.google.com/imgres?imgurl=http://www.sjy.org/technicallyspeaking/images/TheInternet.jpg&amp;imgrefurl=http://www.sjy.org/technicallyspeaking/coursesoffered/course4/index.asp&amp;h=301&amp;w=936&amp;sz=34&amp;hl=en&amp;start=14&amp;tbnid=oVBA4k5BOl6WrM:&amp;tbnh=48&amp;tbnw=148&amp;prev=/images?q=internet+site:.org&amp;gbv=2&amp;svnum=10&amp;hl=en" TargetMode="External"/><Relationship Id="rId3" Type="http://schemas.openxmlformats.org/officeDocument/2006/relationships/image" Target="../media/image6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80.xml.rels><?xml version="1.0" encoding="UTF-8" standalone="yes"?>
<Relationships xmlns="http://schemas.openxmlformats.org/package/2006/relationships"><Relationship Id="rId3" Type="http://schemas.openxmlformats.org/officeDocument/2006/relationships/oleObject" Target="../embeddings/oleObject9.bin"/><Relationship Id="rId4" Type="http://schemas.openxmlformats.org/officeDocument/2006/relationships/image" Target="../media/image66.png"/><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oleObject" Target="../embeddings/oleObject10.bin"/><Relationship Id="rId4" Type="http://schemas.openxmlformats.org/officeDocument/2006/relationships/image" Target="../media/image67.png"/><Relationship Id="rId5" Type="http://schemas.openxmlformats.org/officeDocument/2006/relationships/oleObject" Target="../embeddings/oleObject11.bin"/><Relationship Id="rId6" Type="http://schemas.openxmlformats.org/officeDocument/2006/relationships/image" Target="../media/image68.png"/><Relationship Id="rId7" Type="http://schemas.openxmlformats.org/officeDocument/2006/relationships/hyperlink" Target="https://upload.wikimedia.org/wikipedia/commons/a/ad/Yahoo_Logo.svg" TargetMode="External"/><Relationship Id="rId8" Type="http://schemas.openxmlformats.org/officeDocument/2006/relationships/image" Target="../media/image69.png"/><Relationship Id="rId1" Type="http://schemas.openxmlformats.org/officeDocument/2006/relationships/vmlDrawing" Target="../drawings/vmlDrawing8.vml"/><Relationship Id="rId2"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oleObject" Target="../embeddings/oleObject12.bin"/><Relationship Id="rId4" Type="http://schemas.openxmlformats.org/officeDocument/2006/relationships/image" Target="../media/image70.png"/><Relationship Id="rId5" Type="http://schemas.openxmlformats.org/officeDocument/2006/relationships/oleObject" Target="../embeddings/oleObject13.bin"/><Relationship Id="rId6" Type="http://schemas.openxmlformats.org/officeDocument/2006/relationships/image" Target="../media/image71.png"/><Relationship Id="rId1" Type="http://schemas.openxmlformats.org/officeDocument/2006/relationships/vmlDrawing" Target="../drawings/vmlDrawing9.vml"/><Relationship Id="rId2"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png"/></Relationships>
</file>

<file path=ppt/slides/_rels/slide86.xml.rels><?xml version="1.0" encoding="UTF-8" standalone="yes"?>
<Relationships xmlns="http://schemas.openxmlformats.org/package/2006/relationships"><Relationship Id="rId3" Type="http://schemas.openxmlformats.org/officeDocument/2006/relationships/oleObject" Target="../embeddings/oleObject14.bin"/><Relationship Id="rId4" Type="http://schemas.openxmlformats.org/officeDocument/2006/relationships/image" Target="../media/image73.png"/><Relationship Id="rId1" Type="http://schemas.openxmlformats.org/officeDocument/2006/relationships/vmlDrawing" Target="../drawings/vmlDrawing10.vml"/><Relationship Id="rId2"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oleObject" Target="../embeddings/oleObject15.bin"/><Relationship Id="rId4" Type="http://schemas.openxmlformats.org/officeDocument/2006/relationships/image" Target="../media/image74.png"/><Relationship Id="rId1" Type="http://schemas.openxmlformats.org/officeDocument/2006/relationships/vmlDrawing" Target="../drawings/vmlDrawing11.vml"/><Relationship Id="rId2"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oclc.org/support/services/questionpoint.en.html" TargetMode="External"/><Relationship Id="rId3" Type="http://schemas.openxmlformats.org/officeDocument/2006/relationships/image" Target="../media/image75.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images.google.com/imgres?imgurl=www.altotelevision.com/c/charlies-angels/t-000058-mp-000001.jpg&amp;imgrefurl=http://www.altotelevision.com/c/charlies-angels/&amp;h=107&amp;w=138&amp;prev=/images?q=charlies+angels+1976&amp;svnum=10&amp;hl=en&amp;lr=&amp;ie=UTF-8&amp;oe=UTF-8" TargetMode="External"/><Relationship Id="rId3" Type="http://schemas.openxmlformats.org/officeDocument/2006/relationships/image" Target="../media/image76.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7.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s>
</file>

<file path=ppt/slides/_rels/slide93.xml.rels><?xml version="1.0" encoding="UTF-8" standalone="yes"?>
<Relationships xmlns="http://schemas.openxmlformats.org/package/2006/relationships"><Relationship Id="rId3" Type="http://schemas.openxmlformats.org/officeDocument/2006/relationships/chart" Target="../charts/chart5.xml"/><Relationship Id="rId4" Type="http://schemas.openxmlformats.org/officeDocument/2006/relationships/chart" Target="../charts/chart6.xml"/><Relationship Id="rId1" Type="http://schemas.openxmlformats.org/officeDocument/2006/relationships/slideLayout" Target="../slideLayouts/slideLayout7.xml"/><Relationship Id="rId2" Type="http://schemas.openxmlformats.org/officeDocument/2006/relationships/notesSlide" Target="../notesSlides/notesSlide40.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8.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gif"/></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png"/><Relationship Id="rId3" Type="http://schemas.openxmlformats.org/officeDocument/2006/relationships/image" Target="../media/image8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958975"/>
          </a:xfrm>
        </p:spPr>
        <p:txBody>
          <a:bodyPr>
            <a:normAutofit fontScale="90000"/>
          </a:bodyPr>
          <a:lstStyle/>
          <a:p>
            <a:r>
              <a:rPr lang="en-US" dirty="0" smtClean="0"/>
              <a:t>I-Share is 35 Years Old: </a:t>
            </a:r>
            <a:br>
              <a:rPr lang="en-US" dirty="0" smtClean="0"/>
            </a:br>
            <a:r>
              <a:rPr lang="en-US" dirty="0" smtClean="0"/>
              <a:t>Revisiting the 1980 Vision while Looking Ahead</a:t>
            </a:r>
            <a:endParaRPr lang="en-US" dirty="0"/>
          </a:p>
        </p:txBody>
      </p:sp>
      <p:pic>
        <p:nvPicPr>
          <p:cNvPr id="4" name="Picture 3"/>
          <p:cNvPicPr>
            <a:picLocks noChangeAspect="1"/>
          </p:cNvPicPr>
          <p:nvPr/>
        </p:nvPicPr>
        <p:blipFill>
          <a:blip r:embed="rId3"/>
          <a:stretch>
            <a:fillRect/>
          </a:stretch>
        </p:blipFill>
        <p:spPr>
          <a:xfrm>
            <a:off x="2159000" y="387364"/>
            <a:ext cx="5155460" cy="1996681"/>
          </a:xfrm>
          <a:prstGeom prst="rect">
            <a:avLst/>
          </a:prstGeom>
        </p:spPr>
      </p:pic>
      <p:sp>
        <p:nvSpPr>
          <p:cNvPr id="6" name="TextBox 5"/>
          <p:cNvSpPr txBox="1"/>
          <p:nvPr/>
        </p:nvSpPr>
        <p:spPr>
          <a:xfrm>
            <a:off x="2844800" y="4381500"/>
            <a:ext cx="3085287" cy="1200329"/>
          </a:xfrm>
          <a:prstGeom prst="rect">
            <a:avLst/>
          </a:prstGeom>
          <a:noFill/>
        </p:spPr>
        <p:txBody>
          <a:bodyPr wrap="none" rtlCol="0">
            <a:spAutoFit/>
          </a:bodyPr>
          <a:lstStyle/>
          <a:p>
            <a:pPr algn="ctr"/>
            <a:r>
              <a:rPr lang="en-US" dirty="0" smtClean="0"/>
              <a:t>Kristine Hammerstrand</a:t>
            </a:r>
          </a:p>
          <a:p>
            <a:pPr algn="ctr"/>
            <a:r>
              <a:rPr lang="en-US" dirty="0" smtClean="0"/>
              <a:t>CARLI Director of User Services</a:t>
            </a:r>
          </a:p>
          <a:p>
            <a:pPr algn="ctr"/>
            <a:r>
              <a:rPr lang="en-US" dirty="0" smtClean="0"/>
              <a:t>CARLI Annual Meeting</a:t>
            </a:r>
          </a:p>
          <a:p>
            <a:pPr algn="ctr"/>
            <a:r>
              <a:rPr lang="en-US" dirty="0" smtClean="0"/>
              <a:t>November 13, 2015</a:t>
            </a:r>
            <a:endParaRPr lang="en-US" dirty="0"/>
          </a:p>
        </p:txBody>
      </p:sp>
    </p:spTree>
    <p:extLst>
      <p:ext uri="{BB962C8B-B14F-4D97-AF65-F5344CB8AC3E}">
        <p14:creationId xmlns:p14="http://schemas.microsoft.com/office/powerpoint/2010/main" val="230353794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768600" y="1422400"/>
            <a:ext cx="2667000" cy="4013200"/>
          </a:xfrm>
          <a:prstGeom prst="rect">
            <a:avLst/>
          </a:prstGeom>
        </p:spPr>
      </p:pic>
      <p:sp>
        <p:nvSpPr>
          <p:cNvPr id="3" name="TextBox 2"/>
          <p:cNvSpPr txBox="1"/>
          <p:nvPr/>
        </p:nvSpPr>
        <p:spPr>
          <a:xfrm>
            <a:off x="406400" y="539234"/>
            <a:ext cx="8293100" cy="646331"/>
          </a:xfrm>
          <a:prstGeom prst="rect">
            <a:avLst/>
          </a:prstGeom>
          <a:noFill/>
        </p:spPr>
        <p:txBody>
          <a:bodyPr wrap="square" rtlCol="0">
            <a:spAutoFit/>
          </a:bodyPr>
          <a:lstStyle/>
          <a:p>
            <a:r>
              <a:rPr lang="en-US" dirty="0" smtClean="0"/>
              <a:t>1980: This man from Rockford, Illinois also ran for President as an Independent. He got 6.6% of the popular vote. Can you name him?</a:t>
            </a:r>
            <a:endParaRPr lang="en-US" dirty="0"/>
          </a:p>
        </p:txBody>
      </p:sp>
    </p:spTree>
    <p:extLst>
      <p:ext uri="{BB962C8B-B14F-4D97-AF65-F5344CB8AC3E}">
        <p14:creationId xmlns:p14="http://schemas.microsoft.com/office/powerpoint/2010/main" val="286093830"/>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0" y="0"/>
            <a:ext cx="9144000" cy="1143000"/>
          </a:xfrm>
        </p:spPr>
        <p:txBody>
          <a:bodyPr/>
          <a:lstStyle/>
          <a:p>
            <a:r>
              <a:rPr lang="en-US" dirty="0" smtClean="0"/>
              <a:t>Many cooperative </a:t>
            </a:r>
            <a:r>
              <a:rPr lang="en-US" dirty="0"/>
              <a:t>p</a:t>
            </a:r>
            <a:r>
              <a:rPr lang="en-US" dirty="0" smtClean="0"/>
              <a:t>rojects</a:t>
            </a:r>
            <a:endParaRPr lang="en-US" dirty="0"/>
          </a:p>
        </p:txBody>
      </p:sp>
      <p:sp>
        <p:nvSpPr>
          <p:cNvPr id="97283" name="Rectangle 3"/>
          <p:cNvSpPr>
            <a:spLocks noGrp="1" noChangeArrowheads="1"/>
          </p:cNvSpPr>
          <p:nvPr>
            <p:ph idx="1"/>
          </p:nvPr>
        </p:nvSpPr>
        <p:spPr>
          <a:xfrm>
            <a:off x="0" y="1143000"/>
            <a:ext cx="8458200" cy="5181600"/>
          </a:xfrm>
        </p:spPr>
        <p:txBody>
          <a:bodyPr>
            <a:noAutofit/>
          </a:bodyPr>
          <a:lstStyle/>
          <a:p>
            <a:pPr>
              <a:lnSpc>
                <a:spcPct val="90000"/>
              </a:lnSpc>
            </a:pPr>
            <a:r>
              <a:rPr lang="en-US" sz="2000" dirty="0" smtClean="0"/>
              <a:t>Delivery service</a:t>
            </a:r>
          </a:p>
          <a:p>
            <a:pPr>
              <a:lnSpc>
                <a:spcPct val="90000"/>
              </a:lnSpc>
            </a:pPr>
            <a:r>
              <a:rPr lang="en-US" sz="2000" dirty="0" smtClean="0"/>
              <a:t>Digital Public Library of America Service Hub</a:t>
            </a:r>
            <a:endParaRPr lang="en-US" sz="2000" dirty="0"/>
          </a:p>
          <a:p>
            <a:pPr>
              <a:lnSpc>
                <a:spcPct val="90000"/>
              </a:lnSpc>
            </a:pPr>
            <a:r>
              <a:rPr lang="en-US" sz="2000" dirty="0" smtClean="0"/>
              <a:t>Library </a:t>
            </a:r>
            <a:r>
              <a:rPr lang="en-US" sz="2000" dirty="0"/>
              <a:t>Systems</a:t>
            </a:r>
          </a:p>
          <a:p>
            <a:pPr lvl="1">
              <a:lnSpc>
                <a:spcPct val="90000"/>
              </a:lnSpc>
            </a:pPr>
            <a:r>
              <a:rPr lang="en-US" sz="1800" dirty="0"/>
              <a:t>Automation </a:t>
            </a:r>
            <a:r>
              <a:rPr lang="en-US" sz="1800" dirty="0" smtClean="0"/>
              <a:t>programs</a:t>
            </a:r>
            <a:r>
              <a:rPr lang="en-US" sz="1800" dirty="0"/>
              <a:t> </a:t>
            </a:r>
            <a:r>
              <a:rPr lang="en-US" sz="1800" dirty="0" smtClean="0"/>
              <a:t>and delivery</a:t>
            </a:r>
          </a:p>
          <a:p>
            <a:pPr lvl="1">
              <a:lnSpc>
                <a:spcPct val="90000"/>
              </a:lnSpc>
            </a:pPr>
            <a:r>
              <a:rPr lang="en-US" sz="1800" dirty="0" smtClean="0"/>
              <a:t>Administrative responsibilities like membership and certification</a:t>
            </a:r>
          </a:p>
          <a:p>
            <a:pPr lvl="1">
              <a:lnSpc>
                <a:spcPct val="90000"/>
              </a:lnSpc>
            </a:pPr>
            <a:r>
              <a:rPr lang="en-US" sz="1800" dirty="0" smtClean="0"/>
              <a:t>OCLC billing</a:t>
            </a:r>
          </a:p>
          <a:p>
            <a:pPr lvl="1">
              <a:lnSpc>
                <a:spcPct val="90000"/>
              </a:lnSpc>
            </a:pPr>
            <a:r>
              <a:rPr lang="en-US" sz="1800" dirty="0" smtClean="0"/>
              <a:t>Cataloging Maintenance Center</a:t>
            </a:r>
            <a:endParaRPr lang="en-US" sz="1800" dirty="0"/>
          </a:p>
          <a:p>
            <a:pPr>
              <a:lnSpc>
                <a:spcPct val="90000"/>
              </a:lnSpc>
            </a:pPr>
            <a:r>
              <a:rPr lang="en-US" sz="2000" dirty="0" smtClean="0"/>
              <a:t>Programs like E-Read Illinois and the Dream Grant</a:t>
            </a:r>
          </a:p>
          <a:p>
            <a:pPr>
              <a:lnSpc>
                <a:spcPct val="90000"/>
              </a:lnSpc>
            </a:pPr>
            <a:r>
              <a:rPr lang="en-US" sz="2000" dirty="0" smtClean="0"/>
              <a:t>Statewide </a:t>
            </a:r>
            <a:r>
              <a:rPr lang="en-US" sz="2000" dirty="0"/>
              <a:t>OCLC services</a:t>
            </a:r>
          </a:p>
          <a:p>
            <a:pPr lvl="1">
              <a:lnSpc>
                <a:spcPct val="90000"/>
              </a:lnSpc>
            </a:pPr>
            <a:r>
              <a:rPr lang="en-US" sz="1800" dirty="0" err="1" smtClean="0"/>
              <a:t>FirstSearch</a:t>
            </a:r>
            <a:r>
              <a:rPr lang="en-US" sz="1800" dirty="0" smtClean="0"/>
              <a:t>/</a:t>
            </a:r>
            <a:r>
              <a:rPr lang="en-US" sz="1800" dirty="0" err="1" smtClean="0"/>
              <a:t>WorldCat</a:t>
            </a:r>
            <a:r>
              <a:rPr lang="en-US" sz="1800" dirty="0" smtClean="0"/>
              <a:t> Discovery Services</a:t>
            </a:r>
          </a:p>
          <a:p>
            <a:pPr lvl="1">
              <a:lnSpc>
                <a:spcPct val="90000"/>
              </a:lnSpc>
            </a:pPr>
            <a:r>
              <a:rPr lang="en-US" sz="1800" dirty="0" smtClean="0"/>
              <a:t>Group services agreement</a:t>
            </a:r>
          </a:p>
          <a:p>
            <a:pPr>
              <a:lnSpc>
                <a:spcPct val="90000"/>
              </a:lnSpc>
            </a:pPr>
            <a:r>
              <a:rPr lang="en-US" sz="2000" dirty="0" err="1" smtClean="0"/>
              <a:t>WebJunction</a:t>
            </a:r>
            <a:r>
              <a:rPr lang="en-US" sz="2000" dirty="0" smtClean="0"/>
              <a:t> and </a:t>
            </a:r>
            <a:r>
              <a:rPr lang="en-US" sz="2000" dirty="0" err="1" smtClean="0"/>
              <a:t>Skillsoft</a:t>
            </a:r>
            <a:endParaRPr lang="en-US" sz="2000" dirty="0"/>
          </a:p>
          <a:p>
            <a:pPr>
              <a:lnSpc>
                <a:spcPct val="90000"/>
              </a:lnSpc>
            </a:pPr>
            <a:r>
              <a:rPr lang="en-US" sz="2000" dirty="0" smtClean="0"/>
              <a:t>Illinois </a:t>
            </a:r>
            <a:r>
              <a:rPr lang="en-US" sz="2000" dirty="0"/>
              <a:t>Veterans’ History </a:t>
            </a:r>
            <a:r>
              <a:rPr lang="en-US" sz="2000" dirty="0" smtClean="0"/>
              <a:t>Project</a:t>
            </a:r>
            <a:endParaRPr lang="en-US" sz="1800" dirty="0" smtClean="0"/>
          </a:p>
          <a:p>
            <a:pPr>
              <a:lnSpc>
                <a:spcPct val="90000"/>
              </a:lnSpc>
            </a:pPr>
            <a:r>
              <a:rPr lang="en-US" sz="2000" dirty="0" smtClean="0"/>
              <a:t>Illinois Digital Archives</a:t>
            </a:r>
          </a:p>
          <a:p>
            <a:pPr lvl="1">
              <a:lnSpc>
                <a:spcPct val="90000"/>
              </a:lnSpc>
            </a:pPr>
            <a:r>
              <a:rPr lang="en-US" sz="1600" dirty="0" smtClean="0"/>
              <a:t>Digitization grants</a:t>
            </a:r>
          </a:p>
          <a:p>
            <a:pPr>
              <a:lnSpc>
                <a:spcPct val="90000"/>
              </a:lnSpc>
            </a:pPr>
            <a:r>
              <a:rPr lang="en-US" sz="2000" dirty="0" smtClean="0"/>
              <a:t>Government Documents</a:t>
            </a:r>
            <a:endParaRPr lang="en-US" sz="2000" dirty="0"/>
          </a:p>
          <a:p>
            <a:pPr>
              <a:lnSpc>
                <a:spcPct val="90000"/>
              </a:lnSpc>
            </a:pPr>
            <a:endParaRPr lang="en-US" sz="2000" dirty="0"/>
          </a:p>
        </p:txBody>
      </p:sp>
      <p:sp>
        <p:nvSpPr>
          <p:cNvPr id="6" name="Slide Number Placeholder 5"/>
          <p:cNvSpPr>
            <a:spLocks noGrp="1"/>
          </p:cNvSpPr>
          <p:nvPr>
            <p:ph type="sldNum" sz="quarter" idx="12"/>
          </p:nvPr>
        </p:nvSpPr>
        <p:spPr/>
        <p:txBody>
          <a:bodyPr/>
          <a:lstStyle/>
          <a:p>
            <a:fld id="{EC5D5818-2634-494E-91F5-8941FE712007}" type="slidenum">
              <a:rPr lang="en-US"/>
              <a:pPr/>
              <a:t>100</a:t>
            </a:fld>
            <a:endParaRPr lang="en-US" dirty="0"/>
          </a:p>
        </p:txBody>
      </p:sp>
      <p:pic>
        <p:nvPicPr>
          <p:cNvPr id="160770" name="Picture 2" descr="Home"/>
          <p:cNvPicPr>
            <a:picLocks noChangeAspect="1" noChangeArrowheads="1"/>
          </p:cNvPicPr>
          <p:nvPr/>
        </p:nvPicPr>
        <p:blipFill>
          <a:blip r:embed="rId2" cstate="print"/>
          <a:srcRect/>
          <a:stretch>
            <a:fillRect/>
          </a:stretch>
        </p:blipFill>
        <p:spPr bwMode="auto">
          <a:xfrm>
            <a:off x="5867400" y="4648200"/>
            <a:ext cx="2600325" cy="904875"/>
          </a:xfrm>
          <a:prstGeom prst="rect">
            <a:avLst/>
          </a:prstGeom>
          <a:noFill/>
        </p:spPr>
      </p:pic>
      <p:pic>
        <p:nvPicPr>
          <p:cNvPr id="160772" name="Picture 4" descr="Home">
            <a:hlinkClick r:id="rId3" tooltip="Home"/>
          </p:cNvPr>
          <p:cNvPicPr>
            <a:picLocks noChangeAspect="1" noChangeArrowheads="1"/>
          </p:cNvPicPr>
          <p:nvPr/>
        </p:nvPicPr>
        <p:blipFill>
          <a:blip r:embed="rId4" cstate="print"/>
          <a:srcRect/>
          <a:stretch>
            <a:fillRect/>
          </a:stretch>
        </p:blipFill>
        <p:spPr bwMode="auto">
          <a:xfrm>
            <a:off x="5562600" y="3657600"/>
            <a:ext cx="3286125" cy="876300"/>
          </a:xfrm>
          <a:prstGeom prst="rect">
            <a:avLst/>
          </a:prstGeom>
          <a:noFill/>
        </p:spPr>
      </p:pic>
      <p:pic>
        <p:nvPicPr>
          <p:cNvPr id="160774" name="Picture 6" descr="DPLA: Digital Public Library of America">
            <a:hlinkClick r:id="rId5"/>
          </p:cNvPr>
          <p:cNvPicPr>
            <a:picLocks noChangeAspect="1" noChangeArrowheads="1"/>
          </p:cNvPicPr>
          <p:nvPr/>
        </p:nvPicPr>
        <p:blipFill>
          <a:blip r:embed="rId6" cstate="print"/>
          <a:srcRect/>
          <a:stretch>
            <a:fillRect/>
          </a:stretch>
        </p:blipFill>
        <p:spPr bwMode="auto">
          <a:xfrm>
            <a:off x="5943600" y="1524000"/>
            <a:ext cx="2762250" cy="333376"/>
          </a:xfrm>
          <a:prstGeom prst="rect">
            <a:avLst/>
          </a:prstGeom>
          <a:noFill/>
        </p:spPr>
      </p:pic>
    </p:spTree>
    <p:extLst>
      <p:ext uri="{BB962C8B-B14F-4D97-AF65-F5344CB8AC3E}">
        <p14:creationId xmlns:p14="http://schemas.microsoft.com/office/powerpoint/2010/main" val="156239097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Today: OCLC and the ISL</a:t>
            </a:r>
            <a:endParaRPr lang="en-US" b="1" dirty="0"/>
          </a:p>
        </p:txBody>
      </p:sp>
      <p:sp>
        <p:nvSpPr>
          <p:cNvPr id="3" name="Content Placeholder 2"/>
          <p:cNvSpPr>
            <a:spLocks noGrp="1"/>
          </p:cNvSpPr>
          <p:nvPr>
            <p:ph idx="1"/>
          </p:nvPr>
        </p:nvSpPr>
        <p:spPr>
          <a:xfrm>
            <a:off x="457200" y="1295400"/>
            <a:ext cx="8229600" cy="4830763"/>
          </a:xfrm>
        </p:spPr>
        <p:txBody>
          <a:bodyPr>
            <a:normAutofit lnSpcReduction="10000"/>
          </a:bodyPr>
          <a:lstStyle/>
          <a:p>
            <a:r>
              <a:rPr lang="en-US" dirty="0" smtClean="0"/>
              <a:t>Two agreements</a:t>
            </a:r>
          </a:p>
          <a:p>
            <a:pPr lvl="1"/>
            <a:r>
              <a:rPr lang="en-US" dirty="0" smtClean="0"/>
              <a:t>Group services-paid for by libraries</a:t>
            </a:r>
          </a:p>
          <a:p>
            <a:pPr lvl="2"/>
            <a:r>
              <a:rPr lang="en-US" dirty="0" smtClean="0"/>
              <a:t>Unlimited use of ILL and cataloging</a:t>
            </a:r>
          </a:p>
          <a:p>
            <a:pPr lvl="2"/>
            <a:r>
              <a:rPr lang="en-US" dirty="0" smtClean="0"/>
              <a:t>9.6 million ILL transactions in FY2005 </a:t>
            </a:r>
          </a:p>
          <a:p>
            <a:pPr lvl="2"/>
            <a:r>
              <a:rPr lang="en-US" dirty="0" smtClean="0"/>
              <a:t>45.7 million in FY2014</a:t>
            </a:r>
          </a:p>
          <a:p>
            <a:pPr lvl="1"/>
            <a:r>
              <a:rPr lang="en-US" dirty="0" err="1" smtClean="0"/>
              <a:t>FirstSearch</a:t>
            </a:r>
            <a:r>
              <a:rPr lang="en-US" dirty="0" smtClean="0"/>
              <a:t> (</a:t>
            </a:r>
            <a:r>
              <a:rPr lang="en-US" dirty="0" err="1" smtClean="0"/>
              <a:t>WorldShare</a:t>
            </a:r>
            <a:r>
              <a:rPr lang="en-US" dirty="0" smtClean="0"/>
              <a:t>)-$1.4 million paid by ISL</a:t>
            </a:r>
          </a:p>
          <a:p>
            <a:pPr lvl="2"/>
            <a:r>
              <a:rPr lang="en-US" dirty="0" smtClean="0"/>
              <a:t>Web visibility to Illinois’ vast OCLC holdings</a:t>
            </a:r>
          </a:p>
          <a:p>
            <a:pPr lvl="2"/>
            <a:r>
              <a:rPr lang="en-US" dirty="0" smtClean="0"/>
              <a:t>Access to e-content</a:t>
            </a:r>
          </a:p>
          <a:p>
            <a:r>
              <a:rPr lang="en-US" dirty="0" smtClean="0"/>
              <a:t>Academic libraries play a key role in the strength of the network</a:t>
            </a:r>
          </a:p>
          <a:p>
            <a:pPr lvl="1"/>
            <a:endParaRPr lang="en-US" dirty="0" smtClean="0"/>
          </a:p>
          <a:p>
            <a:pPr lvl="1"/>
            <a:endParaRPr lang="en-US" dirty="0"/>
          </a:p>
        </p:txBody>
      </p:sp>
      <p:sp>
        <p:nvSpPr>
          <p:cNvPr id="4" name="Slide Number Placeholder 3"/>
          <p:cNvSpPr>
            <a:spLocks noGrp="1"/>
          </p:cNvSpPr>
          <p:nvPr>
            <p:ph type="sldNum" sz="quarter" idx="12"/>
          </p:nvPr>
        </p:nvSpPr>
        <p:spPr/>
        <p:txBody>
          <a:bodyPr/>
          <a:lstStyle/>
          <a:p>
            <a:fld id="{E1A61BC1-015F-4001-ACF0-28E0904BB3D9}" type="slidenum">
              <a:rPr lang="en-US" smtClean="0"/>
              <a:pPr/>
              <a:t>101</a:t>
            </a:fld>
            <a:endParaRPr lang="en-US"/>
          </a:p>
        </p:txBody>
      </p:sp>
      <p:pic>
        <p:nvPicPr>
          <p:cNvPr id="16386" name="Picture 2" descr="C:\Users\acraig\AppData\Local\Microsoft\Windows\Temporary Internet Files\Content.IE5\L8CEUETI\signing contract[1].gif"/>
          <p:cNvPicPr>
            <a:picLocks noChangeAspect="1" noChangeArrowheads="1"/>
          </p:cNvPicPr>
          <p:nvPr/>
        </p:nvPicPr>
        <p:blipFill>
          <a:blip r:embed="rId2" cstate="print"/>
          <a:srcRect/>
          <a:stretch>
            <a:fillRect/>
          </a:stretch>
        </p:blipFill>
        <p:spPr bwMode="auto">
          <a:xfrm>
            <a:off x="6705600" y="1981200"/>
            <a:ext cx="2268825" cy="1187450"/>
          </a:xfrm>
          <a:prstGeom prst="rect">
            <a:avLst/>
          </a:prstGeom>
          <a:noFill/>
        </p:spPr>
      </p:pic>
    </p:spTree>
    <p:extLst>
      <p:ext uri="{BB962C8B-B14F-4D97-AF65-F5344CB8AC3E}">
        <p14:creationId xmlns:p14="http://schemas.microsoft.com/office/powerpoint/2010/main" val="21842839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Today: OCLC </a:t>
            </a:r>
            <a:r>
              <a:rPr lang="en-US" b="1" dirty="0" err="1" smtClean="0"/>
              <a:t>FirstSearch</a:t>
            </a:r>
            <a:r>
              <a:rPr lang="en-US" b="1" dirty="0" smtClean="0"/>
              <a:t> </a:t>
            </a:r>
            <a:br>
              <a:rPr lang="en-US" b="1" dirty="0" smtClean="0"/>
            </a:br>
            <a:endParaRPr lang="en-US" dirty="0"/>
          </a:p>
        </p:txBody>
      </p:sp>
      <p:sp>
        <p:nvSpPr>
          <p:cNvPr id="3" name="Content Placeholder 2"/>
          <p:cNvSpPr>
            <a:spLocks noGrp="1"/>
          </p:cNvSpPr>
          <p:nvPr>
            <p:ph idx="1"/>
          </p:nvPr>
        </p:nvSpPr>
        <p:spPr>
          <a:xfrm>
            <a:off x="457200" y="1143000"/>
            <a:ext cx="8229600" cy="4983163"/>
          </a:xfrm>
        </p:spPr>
        <p:txBody>
          <a:bodyPr>
            <a:noAutofit/>
          </a:bodyPr>
          <a:lstStyle/>
          <a:p>
            <a:r>
              <a:rPr lang="en-US" sz="2800" dirty="0" smtClean="0"/>
              <a:t>ILLINET member libraries have full access to the OCLC </a:t>
            </a:r>
            <a:r>
              <a:rPr lang="en-US" sz="2800" dirty="0" err="1" smtClean="0"/>
              <a:t>FirstSearch</a:t>
            </a:r>
            <a:r>
              <a:rPr lang="en-US" sz="2800" dirty="0" smtClean="0"/>
              <a:t> Base package subscription:</a:t>
            </a:r>
          </a:p>
          <a:p>
            <a:pPr lvl="1"/>
            <a:r>
              <a:rPr lang="en-US" sz="2400" dirty="0" err="1" smtClean="0"/>
              <a:t>WorldCat</a:t>
            </a:r>
            <a:r>
              <a:rPr lang="en-US" sz="2400" dirty="0" smtClean="0"/>
              <a:t>, Electronic books, </a:t>
            </a:r>
            <a:r>
              <a:rPr lang="en-US" sz="2400" dirty="0" err="1" smtClean="0"/>
              <a:t>ArchiveGrid</a:t>
            </a:r>
            <a:r>
              <a:rPr lang="en-US" sz="2400" dirty="0" smtClean="0"/>
              <a:t>, </a:t>
            </a:r>
            <a:r>
              <a:rPr lang="en-US" sz="2400" dirty="0" err="1" smtClean="0"/>
              <a:t>ArticleFirst</a:t>
            </a:r>
            <a:r>
              <a:rPr lang="en-US" sz="2400" dirty="0" smtClean="0"/>
              <a:t>, CAMIO Catalog of Art Museum Images Online, Electronic Collections Online (Abstract &amp; Index), </a:t>
            </a:r>
            <a:r>
              <a:rPr lang="en-US" sz="2400" dirty="0" err="1" smtClean="0"/>
              <a:t>OAIster</a:t>
            </a:r>
            <a:r>
              <a:rPr lang="en-US" sz="2400" dirty="0" smtClean="0"/>
              <a:t>, </a:t>
            </a:r>
            <a:r>
              <a:rPr lang="en-US" sz="2400" dirty="0" err="1" smtClean="0"/>
              <a:t>PapersFirst</a:t>
            </a:r>
            <a:r>
              <a:rPr lang="en-US" sz="2400" dirty="0" smtClean="0"/>
              <a:t>, </a:t>
            </a:r>
            <a:r>
              <a:rPr lang="en-US" sz="2400" dirty="0" err="1" smtClean="0"/>
              <a:t>ProceedingsFirst</a:t>
            </a:r>
            <a:r>
              <a:rPr lang="en-US" sz="2400" dirty="0" smtClean="0"/>
              <a:t>, </a:t>
            </a:r>
            <a:r>
              <a:rPr lang="en-US" sz="2400" dirty="0" err="1" smtClean="0"/>
              <a:t>WorldCat</a:t>
            </a:r>
            <a:r>
              <a:rPr lang="en-US" sz="2400" dirty="0" smtClean="0"/>
              <a:t> Dissertations and Theses, ERIC, GPO Monthly Catalog and MEDLINE</a:t>
            </a:r>
          </a:p>
          <a:p>
            <a:r>
              <a:rPr lang="en-US" sz="2800" dirty="0" err="1" smtClean="0"/>
              <a:t>WorldCat</a:t>
            </a:r>
            <a:r>
              <a:rPr lang="en-US" sz="2800" dirty="0" smtClean="0"/>
              <a:t> Discovery will be the new interface and platform for searching the </a:t>
            </a:r>
            <a:r>
              <a:rPr lang="en-US" sz="2800" dirty="0" err="1" smtClean="0"/>
              <a:t>FirstSearch</a:t>
            </a:r>
            <a:r>
              <a:rPr lang="en-US" sz="2800" dirty="0" smtClean="0"/>
              <a:t> base package</a:t>
            </a:r>
          </a:p>
          <a:p>
            <a:pPr lvl="1"/>
            <a:r>
              <a:rPr lang="en-US" sz="2400" dirty="0" smtClean="0"/>
              <a:t>Late 2016 phase-in</a:t>
            </a:r>
            <a:endParaRPr lang="en-US" sz="2400" dirty="0"/>
          </a:p>
        </p:txBody>
      </p:sp>
      <p:sp>
        <p:nvSpPr>
          <p:cNvPr id="4" name="Slide Number Placeholder 3"/>
          <p:cNvSpPr>
            <a:spLocks noGrp="1"/>
          </p:cNvSpPr>
          <p:nvPr>
            <p:ph type="sldNum" sz="quarter" idx="12"/>
          </p:nvPr>
        </p:nvSpPr>
        <p:spPr/>
        <p:txBody>
          <a:bodyPr/>
          <a:lstStyle/>
          <a:p>
            <a:fld id="{E1A61BC1-015F-4001-ACF0-28E0904BB3D9}" type="slidenum">
              <a:rPr lang="en-US" smtClean="0"/>
              <a:pPr/>
              <a:t>102</a:t>
            </a:fld>
            <a:endParaRPr lang="en-US"/>
          </a:p>
        </p:txBody>
      </p:sp>
    </p:spTree>
    <p:extLst>
      <p:ext uri="{BB962C8B-B14F-4D97-AF65-F5344CB8AC3E}">
        <p14:creationId xmlns:p14="http://schemas.microsoft.com/office/powerpoint/2010/main" val="393694836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Today: Try-It! Illinois until 11/30</a:t>
            </a:r>
            <a:endParaRPr lang="en-US" b="1" dirty="0"/>
          </a:p>
        </p:txBody>
      </p:sp>
      <p:sp>
        <p:nvSpPr>
          <p:cNvPr id="3" name="Content Placeholder 2"/>
          <p:cNvSpPr>
            <a:spLocks noGrp="1"/>
          </p:cNvSpPr>
          <p:nvPr>
            <p:ph idx="1"/>
          </p:nvPr>
        </p:nvSpPr>
        <p:spPr>
          <a:xfrm>
            <a:off x="381000" y="1219200"/>
            <a:ext cx="8305800" cy="4906963"/>
          </a:xfrm>
        </p:spPr>
        <p:txBody>
          <a:bodyPr numCol="2">
            <a:noAutofit/>
          </a:bodyPr>
          <a:lstStyle/>
          <a:p>
            <a:r>
              <a:rPr lang="en-US" sz="2000" dirty="0" smtClean="0"/>
              <a:t>ABC-CLIO </a:t>
            </a:r>
          </a:p>
          <a:p>
            <a:r>
              <a:rPr lang="en-US" sz="2000" dirty="0" smtClean="0"/>
              <a:t>Adam Matthew Digital </a:t>
            </a:r>
          </a:p>
          <a:p>
            <a:r>
              <a:rPr lang="en-US" sz="2000" dirty="0" err="1" smtClean="0"/>
              <a:t>BioOne</a:t>
            </a:r>
            <a:r>
              <a:rPr lang="en-US" sz="2000" dirty="0" smtClean="0"/>
              <a:t> </a:t>
            </a:r>
          </a:p>
          <a:p>
            <a:r>
              <a:rPr lang="en-US" sz="2000" dirty="0" smtClean="0"/>
              <a:t>Britannica Digital Learning </a:t>
            </a:r>
          </a:p>
          <a:p>
            <a:r>
              <a:rPr lang="en-US" sz="2000" dirty="0" smtClean="0"/>
              <a:t>Capstone, Inc. </a:t>
            </a:r>
          </a:p>
          <a:p>
            <a:r>
              <a:rPr lang="en-US" sz="2000" dirty="0" smtClean="0"/>
              <a:t>Career Cruising </a:t>
            </a:r>
          </a:p>
          <a:p>
            <a:r>
              <a:rPr lang="en-US" sz="2000" dirty="0" err="1" smtClean="0"/>
              <a:t>FactCite</a:t>
            </a:r>
            <a:r>
              <a:rPr lang="en-US" sz="2000" dirty="0" smtClean="0"/>
              <a:t>: Lincoln Library Online </a:t>
            </a:r>
          </a:p>
          <a:p>
            <a:r>
              <a:rPr lang="en-US" sz="2000" dirty="0" smtClean="0"/>
              <a:t>Faulkner Information Services </a:t>
            </a:r>
          </a:p>
          <a:p>
            <a:r>
              <a:rPr lang="en-US" sz="2000" dirty="0" smtClean="0"/>
              <a:t>Gale-</a:t>
            </a:r>
            <a:r>
              <a:rPr lang="en-US" sz="2000" dirty="0" err="1" smtClean="0"/>
              <a:t>Cengage</a:t>
            </a:r>
            <a:r>
              <a:rPr lang="en-US" sz="2000" dirty="0" smtClean="0"/>
              <a:t> Learning </a:t>
            </a:r>
          </a:p>
          <a:p>
            <a:r>
              <a:rPr lang="en-US" sz="2000" dirty="0" err="1" smtClean="0"/>
              <a:t>Gleeditions</a:t>
            </a:r>
            <a:r>
              <a:rPr lang="en-US" sz="2000" dirty="0" smtClean="0"/>
              <a:t> LLC </a:t>
            </a:r>
          </a:p>
          <a:p>
            <a:r>
              <a:rPr lang="en-US" sz="2000" dirty="0" smtClean="0"/>
              <a:t>InfoBase Learning </a:t>
            </a:r>
          </a:p>
          <a:p>
            <a:r>
              <a:rPr lang="en-US" sz="2000" dirty="0" smtClean="0"/>
              <a:t>Information Today Inc. - Faulkner Information Services </a:t>
            </a:r>
          </a:p>
          <a:p>
            <a:r>
              <a:rPr lang="en-US" sz="2000" dirty="0" smtClean="0"/>
              <a:t>Morningstar, Inc. </a:t>
            </a:r>
          </a:p>
          <a:p>
            <a:r>
              <a:rPr lang="en-US" sz="2000" dirty="0" smtClean="0"/>
              <a:t>Naxos of America, Inc. </a:t>
            </a:r>
          </a:p>
          <a:p>
            <a:r>
              <a:rPr lang="en-US" sz="2000" dirty="0" smtClean="0"/>
              <a:t>Oxford University Press </a:t>
            </a:r>
          </a:p>
          <a:p>
            <a:r>
              <a:rPr lang="en-US" sz="2000" dirty="0" smtClean="0"/>
              <a:t>Plunkett Research </a:t>
            </a:r>
          </a:p>
          <a:p>
            <a:r>
              <a:rPr lang="en-US" sz="2000" dirty="0" err="1" smtClean="0"/>
              <a:t>ProQuest</a:t>
            </a:r>
            <a:r>
              <a:rPr lang="en-US" sz="2000" dirty="0" smtClean="0"/>
              <a:t> </a:t>
            </a:r>
          </a:p>
          <a:p>
            <a:r>
              <a:rPr lang="en-US" sz="2000" dirty="0" smtClean="0"/>
              <a:t>Record Information Services, Inc. </a:t>
            </a:r>
          </a:p>
          <a:p>
            <a:r>
              <a:rPr lang="en-US" sz="2000" dirty="0" smtClean="0"/>
              <a:t>S&amp;P Capital IQ </a:t>
            </a:r>
          </a:p>
          <a:p>
            <a:r>
              <a:rPr lang="en-US" sz="2000" dirty="0" smtClean="0"/>
              <a:t>Sage Publications, Inc. </a:t>
            </a:r>
          </a:p>
          <a:p>
            <a:r>
              <a:rPr lang="en-US" sz="2000" dirty="0" smtClean="0"/>
              <a:t>Salem Press </a:t>
            </a:r>
          </a:p>
          <a:p>
            <a:r>
              <a:rPr lang="en-US" sz="2000" dirty="0" smtClean="0"/>
              <a:t>SCOLA </a:t>
            </a:r>
          </a:p>
          <a:p>
            <a:r>
              <a:rPr lang="en-US" sz="2000" dirty="0" smtClean="0"/>
              <a:t>TeachingBooks.net </a:t>
            </a:r>
          </a:p>
          <a:p>
            <a:r>
              <a:rPr lang="en-US" sz="2000" dirty="0" smtClean="0"/>
              <a:t>The World and I Online </a:t>
            </a:r>
          </a:p>
          <a:p>
            <a:r>
              <a:rPr lang="en-US" sz="2000" dirty="0" err="1" smtClean="0"/>
              <a:t>ThinkMap</a:t>
            </a:r>
            <a:r>
              <a:rPr lang="en-US" sz="2000" dirty="0" smtClean="0"/>
              <a:t> </a:t>
            </a:r>
          </a:p>
          <a:p>
            <a:r>
              <a:rPr lang="en-US" sz="2000" dirty="0" smtClean="0"/>
              <a:t>Total </a:t>
            </a:r>
            <a:r>
              <a:rPr lang="en-US" sz="2000" dirty="0" err="1" smtClean="0"/>
              <a:t>Boox</a:t>
            </a:r>
            <a:r>
              <a:rPr lang="en-US" sz="2000" dirty="0" smtClean="0"/>
              <a:t> </a:t>
            </a:r>
            <a:endParaRPr lang="en-US" sz="1100" dirty="0"/>
          </a:p>
        </p:txBody>
      </p:sp>
      <p:sp>
        <p:nvSpPr>
          <p:cNvPr id="4" name="Slide Number Placeholder 3"/>
          <p:cNvSpPr>
            <a:spLocks noGrp="1"/>
          </p:cNvSpPr>
          <p:nvPr>
            <p:ph type="sldNum" sz="quarter" idx="12"/>
          </p:nvPr>
        </p:nvSpPr>
        <p:spPr/>
        <p:txBody>
          <a:bodyPr/>
          <a:lstStyle/>
          <a:p>
            <a:fld id="{E1A61BC1-015F-4001-ACF0-28E0904BB3D9}" type="slidenum">
              <a:rPr lang="en-US" smtClean="0"/>
              <a:pPr/>
              <a:t>103</a:t>
            </a:fld>
            <a:endParaRPr lang="en-US"/>
          </a:p>
        </p:txBody>
      </p:sp>
    </p:spTree>
    <p:extLst>
      <p:ext uri="{BB962C8B-B14F-4D97-AF65-F5344CB8AC3E}">
        <p14:creationId xmlns:p14="http://schemas.microsoft.com/office/powerpoint/2010/main" val="314753847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685800" y="304800"/>
            <a:ext cx="7772400" cy="1143000"/>
          </a:xfrm>
        </p:spPr>
        <p:txBody>
          <a:bodyPr/>
          <a:lstStyle/>
          <a:p>
            <a:r>
              <a:rPr lang="en-US"/>
              <a:t>Grant Programs</a:t>
            </a:r>
          </a:p>
        </p:txBody>
      </p:sp>
      <p:sp>
        <p:nvSpPr>
          <p:cNvPr id="103427" name="Rectangle 3"/>
          <p:cNvSpPr>
            <a:spLocks noGrp="1" noChangeArrowheads="1"/>
          </p:cNvSpPr>
          <p:nvPr>
            <p:ph idx="1"/>
          </p:nvPr>
        </p:nvSpPr>
        <p:spPr>
          <a:xfrm>
            <a:off x="0" y="1676400"/>
            <a:ext cx="9144000" cy="4114800"/>
          </a:xfrm>
        </p:spPr>
        <p:txBody>
          <a:bodyPr>
            <a:normAutofit/>
          </a:bodyPr>
          <a:lstStyle/>
          <a:p>
            <a:pPr>
              <a:lnSpc>
                <a:spcPct val="90000"/>
              </a:lnSpc>
            </a:pPr>
            <a:r>
              <a:rPr lang="en-US" sz="2400" dirty="0"/>
              <a:t>ISL uses federal Library Services and Technology Act funding to foster partnerships among </a:t>
            </a:r>
            <a:r>
              <a:rPr lang="en-US" sz="2400" dirty="0" smtClean="0"/>
              <a:t>libraries</a:t>
            </a:r>
          </a:p>
          <a:p>
            <a:pPr>
              <a:lnSpc>
                <a:spcPct val="90000"/>
              </a:lnSpc>
            </a:pPr>
            <a:r>
              <a:rPr lang="en-US" sz="2400" dirty="0" smtClean="0"/>
              <a:t>ISL </a:t>
            </a:r>
            <a:r>
              <a:rPr lang="en-US" sz="2400" dirty="0"/>
              <a:t>uses state grant funds to foster library development in Illinois</a:t>
            </a:r>
          </a:p>
          <a:p>
            <a:pPr lvl="1">
              <a:lnSpc>
                <a:spcPct val="90000"/>
              </a:lnSpc>
            </a:pPr>
            <a:r>
              <a:rPr lang="en-US" sz="2000" dirty="0" smtClean="0"/>
              <a:t>Digital imaging</a:t>
            </a:r>
          </a:p>
          <a:p>
            <a:pPr lvl="1">
              <a:lnSpc>
                <a:spcPct val="90000"/>
              </a:lnSpc>
            </a:pPr>
            <a:r>
              <a:rPr lang="en-US" sz="2000" dirty="0" smtClean="0"/>
              <a:t>Literacy</a:t>
            </a:r>
            <a:endParaRPr lang="en-US" sz="2000" dirty="0"/>
          </a:p>
          <a:p>
            <a:pPr lvl="1">
              <a:lnSpc>
                <a:spcPct val="90000"/>
              </a:lnSpc>
            </a:pPr>
            <a:r>
              <a:rPr lang="en-US" sz="2000" dirty="0" smtClean="0"/>
              <a:t>Library Systems</a:t>
            </a:r>
          </a:p>
          <a:p>
            <a:pPr lvl="1">
              <a:lnSpc>
                <a:spcPct val="90000"/>
              </a:lnSpc>
            </a:pPr>
            <a:r>
              <a:rPr lang="en-US" sz="2000" dirty="0" smtClean="0"/>
              <a:t>Technology</a:t>
            </a:r>
            <a:r>
              <a:rPr lang="en-US" sz="2000" dirty="0" smtClean="0">
                <a:solidFill>
                  <a:srgbClr val="000000"/>
                </a:solidFill>
                <a:latin typeface="Trebuchet MS" pitchFamily="34" charset="0"/>
                <a:cs typeface="Arial" charset="0"/>
                <a:hlinkClick r:id="rId2"/>
              </a:rPr>
              <a:t> </a:t>
            </a:r>
            <a:endParaRPr lang="en-US" sz="2000" dirty="0"/>
          </a:p>
          <a:p>
            <a:pPr lvl="1">
              <a:lnSpc>
                <a:spcPct val="90000"/>
              </a:lnSpc>
            </a:pPr>
            <a:r>
              <a:rPr lang="en-US" sz="2000" dirty="0" smtClean="0"/>
              <a:t>Construction</a:t>
            </a:r>
          </a:p>
          <a:p>
            <a:pPr lvl="1">
              <a:lnSpc>
                <a:spcPct val="90000"/>
              </a:lnSpc>
            </a:pPr>
            <a:r>
              <a:rPr lang="en-US" sz="2000" dirty="0" smtClean="0"/>
              <a:t>Talking </a:t>
            </a:r>
            <a:r>
              <a:rPr lang="en-US" sz="2000" dirty="0"/>
              <a:t>Book and Braille Service</a:t>
            </a:r>
            <a:r>
              <a:rPr lang="en-US" sz="2000" dirty="0">
                <a:solidFill>
                  <a:srgbClr val="000000"/>
                </a:solidFill>
              </a:rPr>
              <a:t> </a:t>
            </a:r>
            <a:r>
              <a:rPr lang="en-US" sz="2000" dirty="0">
                <a:solidFill>
                  <a:srgbClr val="000000"/>
                </a:solidFill>
                <a:latin typeface="Trebuchet MS" pitchFamily="34" charset="0"/>
                <a:cs typeface="Arial" charset="0"/>
                <a:hlinkClick r:id="rId3"/>
              </a:rPr>
              <a:t> </a:t>
            </a:r>
            <a:endParaRPr lang="en-US" sz="2000" dirty="0"/>
          </a:p>
          <a:p>
            <a:pPr lvl="1">
              <a:lnSpc>
                <a:spcPct val="90000"/>
              </a:lnSpc>
            </a:pPr>
            <a:r>
              <a:rPr lang="en-US" sz="2000" dirty="0" smtClean="0"/>
              <a:t>School </a:t>
            </a:r>
            <a:r>
              <a:rPr lang="en-US" sz="2000" dirty="0"/>
              <a:t>and public library per capita grants</a:t>
            </a:r>
          </a:p>
          <a:p>
            <a:pPr lvl="1">
              <a:lnSpc>
                <a:spcPct val="90000"/>
              </a:lnSpc>
            </a:pPr>
            <a:r>
              <a:rPr lang="en-US" sz="2000" dirty="0"/>
              <a:t>Veterans’ homes</a:t>
            </a:r>
          </a:p>
        </p:txBody>
      </p:sp>
      <p:sp>
        <p:nvSpPr>
          <p:cNvPr id="9" name="Slide Number Placeholder 5"/>
          <p:cNvSpPr>
            <a:spLocks noGrp="1"/>
          </p:cNvSpPr>
          <p:nvPr>
            <p:ph type="sldNum" sz="quarter" idx="12"/>
          </p:nvPr>
        </p:nvSpPr>
        <p:spPr/>
        <p:txBody>
          <a:bodyPr/>
          <a:lstStyle/>
          <a:p>
            <a:fld id="{F18659D7-A63F-4F00-811A-1254F96A1E7F}" type="slidenum">
              <a:rPr lang="en-US"/>
              <a:pPr/>
              <a:t>104</a:t>
            </a:fld>
            <a:endParaRPr lang="en-US"/>
          </a:p>
        </p:txBody>
      </p:sp>
      <p:pic>
        <p:nvPicPr>
          <p:cNvPr id="103430" name="Picture 6" descr="Institute of Museum and Library Services">
            <a:hlinkClick r:id="rId4"/>
          </p:cNvPr>
          <p:cNvPicPr>
            <a:picLocks noChangeAspect="1" noChangeArrowheads="1"/>
          </p:cNvPicPr>
          <p:nvPr/>
        </p:nvPicPr>
        <p:blipFill>
          <a:blip r:embed="rId5" cstate="print"/>
          <a:srcRect/>
          <a:stretch>
            <a:fillRect/>
          </a:stretch>
        </p:blipFill>
        <p:spPr bwMode="auto">
          <a:xfrm>
            <a:off x="5763381" y="2819400"/>
            <a:ext cx="2771019" cy="1128713"/>
          </a:xfrm>
          <a:prstGeom prst="rect">
            <a:avLst/>
          </a:prstGeom>
          <a:noFill/>
        </p:spPr>
      </p:pic>
      <p:pic>
        <p:nvPicPr>
          <p:cNvPr id="103441" name="Picture 17" descr="http://tbn0.google.com/images?q=tbn:p0NGpnH71EVHWM:http://www.netstate.com/states/symb/seals/images/seal_il.gif">
            <a:hlinkClick r:id="rId6"/>
          </p:cNvPr>
          <p:cNvPicPr>
            <a:picLocks noChangeAspect="1" noChangeArrowheads="1"/>
          </p:cNvPicPr>
          <p:nvPr/>
        </p:nvPicPr>
        <p:blipFill>
          <a:blip r:embed="rId7" cstate="print"/>
          <a:srcRect/>
          <a:stretch>
            <a:fillRect/>
          </a:stretch>
        </p:blipFill>
        <p:spPr bwMode="auto">
          <a:xfrm>
            <a:off x="6248400" y="4114800"/>
            <a:ext cx="2038350" cy="2057400"/>
          </a:xfrm>
          <a:prstGeom prst="rect">
            <a:avLst/>
          </a:prstGeom>
          <a:noFill/>
        </p:spPr>
      </p:pic>
    </p:spTree>
    <p:extLst>
      <p:ext uri="{BB962C8B-B14F-4D97-AF65-F5344CB8AC3E}">
        <p14:creationId xmlns:p14="http://schemas.microsoft.com/office/powerpoint/2010/main" val="2851308970"/>
      </p:ext>
    </p:ext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FY15 Literacy Grants to CARLI organizations</a:t>
            </a:r>
            <a:endParaRPr lang="en-US" dirty="0"/>
          </a:p>
        </p:txBody>
      </p:sp>
      <p:sp>
        <p:nvSpPr>
          <p:cNvPr id="4" name="Slide Number Placeholder 3"/>
          <p:cNvSpPr>
            <a:spLocks noGrp="1"/>
          </p:cNvSpPr>
          <p:nvPr>
            <p:ph type="sldNum" sz="quarter" idx="12"/>
          </p:nvPr>
        </p:nvSpPr>
        <p:spPr/>
        <p:txBody>
          <a:bodyPr/>
          <a:lstStyle/>
          <a:p>
            <a:fld id="{E1A61BC1-015F-4001-ACF0-28E0904BB3D9}" type="slidenum">
              <a:rPr lang="en-US" smtClean="0"/>
              <a:pPr/>
              <a:t>105</a:t>
            </a:fld>
            <a:endParaRPr lang="en-US"/>
          </a:p>
        </p:txBody>
      </p:sp>
      <p:graphicFrame>
        <p:nvGraphicFramePr>
          <p:cNvPr id="8" name="Table 7"/>
          <p:cNvGraphicFramePr>
            <a:graphicFrameLocks noGrp="1"/>
          </p:cNvGraphicFramePr>
          <p:nvPr/>
        </p:nvGraphicFramePr>
        <p:xfrm>
          <a:off x="152400" y="1524000"/>
          <a:ext cx="3048000" cy="3657595"/>
        </p:xfrm>
        <a:graphic>
          <a:graphicData uri="http://schemas.openxmlformats.org/drawingml/2006/table">
            <a:tbl>
              <a:tblPr/>
              <a:tblGrid>
                <a:gridCol w="2408186"/>
                <a:gridCol w="639814"/>
              </a:tblGrid>
              <a:tr h="192505">
                <a:tc>
                  <a:txBody>
                    <a:bodyPr/>
                    <a:lstStyle/>
                    <a:p>
                      <a:pPr marL="0" marR="0">
                        <a:lnSpc>
                          <a:spcPct val="115000"/>
                        </a:lnSpc>
                        <a:spcBef>
                          <a:spcPts val="0"/>
                        </a:spcBef>
                        <a:spcAft>
                          <a:spcPts val="0"/>
                        </a:spcAft>
                      </a:pPr>
                      <a:r>
                        <a:rPr lang="en-US" sz="1050" dirty="0">
                          <a:latin typeface="Calibri"/>
                          <a:ea typeface="Times New Roman"/>
                          <a:cs typeface="Times New Roman"/>
                        </a:rPr>
                        <a:t>Black Hawk College</a:t>
                      </a:r>
                      <a:endParaRPr lang="en-US" sz="1600"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050">
                          <a:latin typeface="Calibri"/>
                          <a:ea typeface="Times New Roman"/>
                          <a:cs typeface="Times New Roman"/>
                        </a:rPr>
                        <a:t>59,000</a:t>
                      </a:r>
                      <a:endParaRPr lang="en-US" sz="16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2505">
                <a:tc>
                  <a:txBody>
                    <a:bodyPr/>
                    <a:lstStyle/>
                    <a:p>
                      <a:pPr marL="0" marR="0">
                        <a:lnSpc>
                          <a:spcPct val="115000"/>
                        </a:lnSpc>
                        <a:spcBef>
                          <a:spcPts val="0"/>
                        </a:spcBef>
                        <a:spcAft>
                          <a:spcPts val="0"/>
                        </a:spcAft>
                      </a:pPr>
                      <a:r>
                        <a:rPr lang="en-US" sz="1050">
                          <a:latin typeface="Calibri"/>
                          <a:ea typeface="Times New Roman"/>
                          <a:cs typeface="Times New Roman"/>
                        </a:rPr>
                        <a:t>Carl Sandburg College</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050">
                          <a:latin typeface="Calibri"/>
                          <a:ea typeface="Times New Roman"/>
                          <a:cs typeface="Times New Roman"/>
                        </a:rPr>
                        <a:t>56,000</a:t>
                      </a:r>
                      <a:endParaRPr lang="en-US" sz="16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2505">
                <a:tc>
                  <a:txBody>
                    <a:bodyPr/>
                    <a:lstStyle/>
                    <a:p>
                      <a:pPr marL="0" marR="0">
                        <a:lnSpc>
                          <a:spcPct val="115000"/>
                        </a:lnSpc>
                        <a:spcBef>
                          <a:spcPts val="0"/>
                        </a:spcBef>
                        <a:spcAft>
                          <a:spcPts val="0"/>
                        </a:spcAft>
                      </a:pPr>
                      <a:r>
                        <a:rPr lang="en-US" sz="1050">
                          <a:latin typeface="Calibri"/>
                          <a:ea typeface="Times New Roman"/>
                          <a:cs typeface="Times New Roman"/>
                        </a:rPr>
                        <a:t>College of DuPage</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050">
                          <a:latin typeface="Calibri"/>
                          <a:ea typeface="Times New Roman"/>
                          <a:cs typeface="Times New Roman"/>
                        </a:rPr>
                        <a:t>42,260</a:t>
                      </a:r>
                      <a:endParaRPr lang="en-US" sz="16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2505">
                <a:tc>
                  <a:txBody>
                    <a:bodyPr/>
                    <a:lstStyle/>
                    <a:p>
                      <a:pPr marL="0" marR="0">
                        <a:lnSpc>
                          <a:spcPct val="115000"/>
                        </a:lnSpc>
                        <a:spcBef>
                          <a:spcPts val="0"/>
                        </a:spcBef>
                        <a:spcAft>
                          <a:spcPts val="0"/>
                        </a:spcAft>
                      </a:pPr>
                      <a:r>
                        <a:rPr lang="en-US" sz="1050">
                          <a:latin typeface="Calibri"/>
                          <a:ea typeface="Times New Roman"/>
                          <a:cs typeface="Times New Roman"/>
                        </a:rPr>
                        <a:t>Danville Area Community College</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050">
                          <a:latin typeface="Calibri"/>
                          <a:ea typeface="Times New Roman"/>
                          <a:cs typeface="Times New Roman"/>
                        </a:rPr>
                        <a:t>53,260</a:t>
                      </a:r>
                      <a:endParaRPr lang="en-US" sz="16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2505">
                <a:tc>
                  <a:txBody>
                    <a:bodyPr/>
                    <a:lstStyle/>
                    <a:p>
                      <a:pPr marL="0" marR="0">
                        <a:lnSpc>
                          <a:spcPct val="115000"/>
                        </a:lnSpc>
                        <a:spcBef>
                          <a:spcPts val="0"/>
                        </a:spcBef>
                        <a:spcAft>
                          <a:spcPts val="0"/>
                        </a:spcAft>
                      </a:pPr>
                      <a:r>
                        <a:rPr lang="en-US" sz="1050">
                          <a:latin typeface="Calibri"/>
                          <a:ea typeface="Times New Roman"/>
                          <a:cs typeface="Times New Roman"/>
                        </a:rPr>
                        <a:t>Frontier Community College</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050">
                          <a:latin typeface="Calibri"/>
                          <a:ea typeface="Times New Roman"/>
                          <a:cs typeface="Times New Roman"/>
                        </a:rPr>
                        <a:t>55,000</a:t>
                      </a:r>
                      <a:endParaRPr lang="en-US" sz="16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2505">
                <a:tc>
                  <a:txBody>
                    <a:bodyPr/>
                    <a:lstStyle/>
                    <a:p>
                      <a:pPr marL="0" marR="0">
                        <a:lnSpc>
                          <a:spcPct val="115000"/>
                        </a:lnSpc>
                        <a:spcBef>
                          <a:spcPts val="0"/>
                        </a:spcBef>
                        <a:spcAft>
                          <a:spcPts val="0"/>
                        </a:spcAft>
                      </a:pPr>
                      <a:r>
                        <a:rPr lang="en-US" sz="1050">
                          <a:latin typeface="Calibri"/>
                          <a:ea typeface="Times New Roman"/>
                          <a:cs typeface="Times New Roman"/>
                        </a:rPr>
                        <a:t>Highland Community College</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050">
                          <a:latin typeface="Calibri"/>
                          <a:ea typeface="Times New Roman"/>
                          <a:cs typeface="Times New Roman"/>
                        </a:rPr>
                        <a:t>47,000</a:t>
                      </a:r>
                      <a:endParaRPr lang="en-US" sz="16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2505">
                <a:tc>
                  <a:txBody>
                    <a:bodyPr/>
                    <a:lstStyle/>
                    <a:p>
                      <a:pPr marL="0" marR="0">
                        <a:lnSpc>
                          <a:spcPct val="115000"/>
                        </a:lnSpc>
                        <a:spcBef>
                          <a:spcPts val="0"/>
                        </a:spcBef>
                        <a:spcAft>
                          <a:spcPts val="0"/>
                        </a:spcAft>
                      </a:pPr>
                      <a:r>
                        <a:rPr lang="en-US" sz="1050">
                          <a:latin typeface="Calibri"/>
                          <a:ea typeface="Times New Roman"/>
                          <a:cs typeface="Times New Roman"/>
                        </a:rPr>
                        <a:t>Illinois Valley Community College</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050">
                          <a:latin typeface="Calibri"/>
                          <a:ea typeface="Times New Roman"/>
                          <a:cs typeface="Times New Roman"/>
                        </a:rPr>
                        <a:t>52,000</a:t>
                      </a:r>
                      <a:endParaRPr lang="en-US" sz="16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2505">
                <a:tc>
                  <a:txBody>
                    <a:bodyPr/>
                    <a:lstStyle/>
                    <a:p>
                      <a:pPr marL="0" marR="0">
                        <a:lnSpc>
                          <a:spcPct val="115000"/>
                        </a:lnSpc>
                        <a:spcBef>
                          <a:spcPts val="0"/>
                        </a:spcBef>
                        <a:spcAft>
                          <a:spcPts val="0"/>
                        </a:spcAft>
                      </a:pPr>
                      <a:r>
                        <a:rPr lang="en-US" sz="1050">
                          <a:latin typeface="Calibri"/>
                          <a:ea typeface="Times New Roman"/>
                          <a:cs typeface="Times New Roman"/>
                        </a:rPr>
                        <a:t>John A. Logan College</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050">
                          <a:latin typeface="Calibri"/>
                          <a:ea typeface="Times New Roman"/>
                          <a:cs typeface="Times New Roman"/>
                        </a:rPr>
                        <a:t>63,000</a:t>
                      </a:r>
                      <a:endParaRPr lang="en-US" sz="16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2505">
                <a:tc>
                  <a:txBody>
                    <a:bodyPr/>
                    <a:lstStyle/>
                    <a:p>
                      <a:pPr marL="0" marR="0">
                        <a:lnSpc>
                          <a:spcPct val="115000"/>
                        </a:lnSpc>
                        <a:spcBef>
                          <a:spcPts val="0"/>
                        </a:spcBef>
                        <a:spcAft>
                          <a:spcPts val="0"/>
                        </a:spcAft>
                      </a:pPr>
                      <a:r>
                        <a:rPr lang="en-US" sz="1050">
                          <a:latin typeface="Calibri"/>
                          <a:ea typeface="Times New Roman"/>
                          <a:cs typeface="Times New Roman"/>
                        </a:rPr>
                        <a:t>John Wood Community College</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050">
                          <a:latin typeface="Calibri"/>
                          <a:ea typeface="Times New Roman"/>
                          <a:cs typeface="Times New Roman"/>
                        </a:rPr>
                        <a:t>53,260</a:t>
                      </a:r>
                      <a:endParaRPr lang="en-US" sz="16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2505">
                <a:tc>
                  <a:txBody>
                    <a:bodyPr/>
                    <a:lstStyle/>
                    <a:p>
                      <a:pPr marL="0" marR="0">
                        <a:lnSpc>
                          <a:spcPct val="115000"/>
                        </a:lnSpc>
                        <a:spcBef>
                          <a:spcPts val="0"/>
                        </a:spcBef>
                        <a:spcAft>
                          <a:spcPts val="0"/>
                        </a:spcAft>
                      </a:pPr>
                      <a:r>
                        <a:rPr lang="en-US" sz="1050">
                          <a:latin typeface="Calibri"/>
                          <a:ea typeface="Times New Roman"/>
                          <a:cs typeface="Times New Roman"/>
                        </a:rPr>
                        <a:t>Joliet Junior College</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050">
                          <a:latin typeface="Calibri"/>
                          <a:ea typeface="Times New Roman"/>
                          <a:cs typeface="Times New Roman"/>
                        </a:rPr>
                        <a:t>46,760</a:t>
                      </a:r>
                      <a:endParaRPr lang="en-US" sz="16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2505">
                <a:tc>
                  <a:txBody>
                    <a:bodyPr/>
                    <a:lstStyle/>
                    <a:p>
                      <a:pPr marL="0" marR="0">
                        <a:lnSpc>
                          <a:spcPct val="115000"/>
                        </a:lnSpc>
                        <a:spcBef>
                          <a:spcPts val="0"/>
                        </a:spcBef>
                        <a:spcAft>
                          <a:spcPts val="0"/>
                        </a:spcAft>
                      </a:pPr>
                      <a:r>
                        <a:rPr lang="en-US" sz="1050">
                          <a:latin typeface="Calibri"/>
                          <a:ea typeface="Times New Roman"/>
                          <a:cs typeface="Times New Roman"/>
                        </a:rPr>
                        <a:t>Kankakee Community College</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050">
                          <a:latin typeface="Calibri"/>
                          <a:ea typeface="Times New Roman"/>
                          <a:cs typeface="Times New Roman"/>
                        </a:rPr>
                        <a:t>56,260</a:t>
                      </a:r>
                      <a:endParaRPr lang="en-US" sz="16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2505">
                <a:tc>
                  <a:txBody>
                    <a:bodyPr/>
                    <a:lstStyle/>
                    <a:p>
                      <a:pPr marL="0" marR="0">
                        <a:lnSpc>
                          <a:spcPct val="115000"/>
                        </a:lnSpc>
                        <a:spcBef>
                          <a:spcPts val="0"/>
                        </a:spcBef>
                        <a:spcAft>
                          <a:spcPts val="0"/>
                        </a:spcAft>
                      </a:pPr>
                      <a:r>
                        <a:rPr lang="en-US" sz="1050">
                          <a:latin typeface="Calibri"/>
                          <a:ea typeface="Times New Roman"/>
                          <a:cs typeface="Times New Roman"/>
                        </a:rPr>
                        <a:t>Kaskaskia College</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050">
                          <a:latin typeface="Calibri"/>
                          <a:ea typeface="Times New Roman"/>
                          <a:cs typeface="Times New Roman"/>
                        </a:rPr>
                        <a:t>70,260</a:t>
                      </a:r>
                      <a:endParaRPr lang="en-US" sz="16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2505">
                <a:tc>
                  <a:txBody>
                    <a:bodyPr/>
                    <a:lstStyle/>
                    <a:p>
                      <a:pPr marL="0" marR="0">
                        <a:lnSpc>
                          <a:spcPct val="115000"/>
                        </a:lnSpc>
                        <a:spcBef>
                          <a:spcPts val="0"/>
                        </a:spcBef>
                        <a:spcAft>
                          <a:spcPts val="0"/>
                        </a:spcAft>
                      </a:pPr>
                      <a:r>
                        <a:rPr lang="en-US" sz="1050">
                          <a:latin typeface="Calibri"/>
                          <a:ea typeface="Times New Roman"/>
                          <a:cs typeface="Times New Roman"/>
                        </a:rPr>
                        <a:t>Kishwaukee College</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050">
                          <a:latin typeface="Calibri"/>
                          <a:ea typeface="Times New Roman"/>
                          <a:cs typeface="Times New Roman"/>
                        </a:rPr>
                        <a:t>45,000</a:t>
                      </a:r>
                      <a:endParaRPr lang="en-US" sz="16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2505">
                <a:tc>
                  <a:txBody>
                    <a:bodyPr/>
                    <a:lstStyle/>
                    <a:p>
                      <a:pPr marL="0" marR="0">
                        <a:lnSpc>
                          <a:spcPct val="115000"/>
                        </a:lnSpc>
                        <a:spcBef>
                          <a:spcPts val="0"/>
                        </a:spcBef>
                        <a:spcAft>
                          <a:spcPts val="0"/>
                        </a:spcAft>
                      </a:pPr>
                      <a:r>
                        <a:rPr lang="en-US" sz="1050">
                          <a:latin typeface="Calibri"/>
                          <a:ea typeface="Times New Roman"/>
                          <a:cs typeface="Times New Roman"/>
                        </a:rPr>
                        <a:t>Lake Land College</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050">
                          <a:latin typeface="Calibri"/>
                          <a:ea typeface="Times New Roman"/>
                          <a:cs typeface="Times New Roman"/>
                        </a:rPr>
                        <a:t>53,000</a:t>
                      </a:r>
                      <a:endParaRPr lang="en-US" sz="16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2505">
                <a:tc>
                  <a:txBody>
                    <a:bodyPr/>
                    <a:lstStyle/>
                    <a:p>
                      <a:pPr marL="0" marR="0">
                        <a:lnSpc>
                          <a:spcPct val="115000"/>
                        </a:lnSpc>
                        <a:spcBef>
                          <a:spcPts val="0"/>
                        </a:spcBef>
                        <a:spcAft>
                          <a:spcPts val="0"/>
                        </a:spcAft>
                      </a:pPr>
                      <a:r>
                        <a:rPr lang="en-US" sz="1050">
                          <a:latin typeface="Calibri"/>
                          <a:ea typeface="Times New Roman"/>
                          <a:cs typeface="Times New Roman"/>
                        </a:rPr>
                        <a:t>Lewis and Clark Community College</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050">
                          <a:latin typeface="Calibri"/>
                          <a:ea typeface="Times New Roman"/>
                          <a:cs typeface="Times New Roman"/>
                        </a:rPr>
                        <a:t>59,000</a:t>
                      </a:r>
                      <a:endParaRPr lang="en-US" sz="16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2505">
                <a:tc>
                  <a:txBody>
                    <a:bodyPr/>
                    <a:lstStyle/>
                    <a:p>
                      <a:pPr marL="0" marR="0">
                        <a:lnSpc>
                          <a:spcPct val="115000"/>
                        </a:lnSpc>
                        <a:spcBef>
                          <a:spcPts val="0"/>
                        </a:spcBef>
                        <a:spcAft>
                          <a:spcPts val="0"/>
                        </a:spcAft>
                      </a:pPr>
                      <a:r>
                        <a:rPr lang="en-US" sz="1050">
                          <a:latin typeface="Calibri"/>
                          <a:ea typeface="Times New Roman"/>
                          <a:cs typeface="Times New Roman"/>
                        </a:rPr>
                        <a:t>Lincoln Land Community College</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050">
                          <a:latin typeface="Calibri"/>
                          <a:ea typeface="Times New Roman"/>
                          <a:cs typeface="Times New Roman"/>
                        </a:rPr>
                        <a:t>62,000</a:t>
                      </a:r>
                      <a:endParaRPr lang="en-US" sz="16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2505">
                <a:tc>
                  <a:txBody>
                    <a:bodyPr/>
                    <a:lstStyle/>
                    <a:p>
                      <a:pPr marL="0" marR="0">
                        <a:lnSpc>
                          <a:spcPct val="115000"/>
                        </a:lnSpc>
                        <a:spcBef>
                          <a:spcPts val="0"/>
                        </a:spcBef>
                        <a:spcAft>
                          <a:spcPts val="0"/>
                        </a:spcAft>
                      </a:pPr>
                      <a:r>
                        <a:rPr lang="en-US" sz="1050">
                          <a:latin typeface="Calibri"/>
                          <a:ea typeface="Times New Roman"/>
                          <a:cs typeface="Times New Roman"/>
                        </a:rPr>
                        <a:t>McHenry County College</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050">
                          <a:latin typeface="Calibri"/>
                          <a:ea typeface="Times New Roman"/>
                          <a:cs typeface="Times New Roman"/>
                        </a:rPr>
                        <a:t>47,566</a:t>
                      </a:r>
                      <a:endParaRPr lang="en-US" sz="16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2505">
                <a:tc>
                  <a:txBody>
                    <a:bodyPr/>
                    <a:lstStyle/>
                    <a:p>
                      <a:pPr marL="0" marR="0">
                        <a:lnSpc>
                          <a:spcPct val="115000"/>
                        </a:lnSpc>
                        <a:spcBef>
                          <a:spcPts val="0"/>
                        </a:spcBef>
                        <a:spcAft>
                          <a:spcPts val="0"/>
                        </a:spcAft>
                      </a:pPr>
                      <a:r>
                        <a:rPr lang="en-US" sz="1050">
                          <a:latin typeface="Calibri"/>
                          <a:ea typeface="Times New Roman"/>
                          <a:cs typeface="Times New Roman"/>
                        </a:rPr>
                        <a:t>Moraine Valley Community College</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050">
                          <a:latin typeface="Calibri"/>
                          <a:ea typeface="Times New Roman"/>
                          <a:cs typeface="Times New Roman"/>
                        </a:rPr>
                        <a:t>38,500</a:t>
                      </a:r>
                      <a:endParaRPr lang="en-US" sz="16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2505">
                <a:tc>
                  <a:txBody>
                    <a:bodyPr/>
                    <a:lstStyle/>
                    <a:p>
                      <a:pPr marL="0" marR="0">
                        <a:lnSpc>
                          <a:spcPct val="115000"/>
                        </a:lnSpc>
                        <a:spcBef>
                          <a:spcPts val="0"/>
                        </a:spcBef>
                        <a:spcAft>
                          <a:spcPts val="0"/>
                        </a:spcAft>
                      </a:pPr>
                      <a:r>
                        <a:rPr lang="en-US" sz="1050">
                          <a:latin typeface="Calibri"/>
                          <a:ea typeface="Times New Roman"/>
                          <a:cs typeface="Times New Roman"/>
                        </a:rPr>
                        <a:t>Morton College</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050" dirty="0">
                          <a:latin typeface="Calibri"/>
                          <a:ea typeface="Times New Roman"/>
                          <a:cs typeface="Times New Roman"/>
                        </a:rPr>
                        <a:t>30,000</a:t>
                      </a:r>
                      <a:endParaRPr lang="en-US" sz="16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9" name="Table 8"/>
          <p:cNvGraphicFramePr>
            <a:graphicFrameLocks noGrp="1"/>
          </p:cNvGraphicFramePr>
          <p:nvPr/>
        </p:nvGraphicFramePr>
        <p:xfrm>
          <a:off x="3200400" y="2209800"/>
          <a:ext cx="2895599" cy="3733785"/>
        </p:xfrm>
        <a:graphic>
          <a:graphicData uri="http://schemas.openxmlformats.org/drawingml/2006/table">
            <a:tbl>
              <a:tblPr/>
              <a:tblGrid>
                <a:gridCol w="2287777"/>
                <a:gridCol w="607822"/>
              </a:tblGrid>
              <a:tr h="196515">
                <a:tc>
                  <a:txBody>
                    <a:bodyPr/>
                    <a:lstStyle/>
                    <a:p>
                      <a:pPr marL="0" marR="0">
                        <a:lnSpc>
                          <a:spcPct val="115000"/>
                        </a:lnSpc>
                        <a:spcBef>
                          <a:spcPts val="0"/>
                        </a:spcBef>
                        <a:spcAft>
                          <a:spcPts val="0"/>
                        </a:spcAft>
                      </a:pPr>
                      <a:r>
                        <a:rPr lang="en-US" sz="1050" dirty="0">
                          <a:latin typeface="Calibri"/>
                          <a:ea typeface="Times New Roman"/>
                          <a:cs typeface="Times New Roman"/>
                        </a:rPr>
                        <a:t>Oakton Community College</a:t>
                      </a:r>
                      <a:endParaRPr lang="en-US" sz="1600"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050">
                          <a:latin typeface="Calibri"/>
                          <a:ea typeface="Times New Roman"/>
                          <a:cs typeface="Times New Roman"/>
                        </a:rPr>
                        <a:t>74,260</a:t>
                      </a:r>
                      <a:endParaRPr lang="en-US" sz="16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6515">
                <a:tc>
                  <a:txBody>
                    <a:bodyPr/>
                    <a:lstStyle/>
                    <a:p>
                      <a:pPr marL="0" marR="0">
                        <a:lnSpc>
                          <a:spcPct val="115000"/>
                        </a:lnSpc>
                        <a:spcBef>
                          <a:spcPts val="0"/>
                        </a:spcBef>
                        <a:spcAft>
                          <a:spcPts val="0"/>
                        </a:spcAft>
                      </a:pPr>
                      <a:r>
                        <a:rPr lang="en-US" sz="1050" dirty="0">
                          <a:latin typeface="Calibri"/>
                          <a:ea typeface="Times New Roman"/>
                          <a:cs typeface="Times New Roman"/>
                        </a:rPr>
                        <a:t>Parkland College</a:t>
                      </a:r>
                      <a:endParaRPr lang="en-US" sz="1600"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050">
                          <a:latin typeface="Calibri"/>
                          <a:ea typeface="Times New Roman"/>
                          <a:cs typeface="Times New Roman"/>
                        </a:rPr>
                        <a:t>63,000</a:t>
                      </a:r>
                      <a:endParaRPr lang="en-US" sz="16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6515">
                <a:tc>
                  <a:txBody>
                    <a:bodyPr/>
                    <a:lstStyle/>
                    <a:p>
                      <a:pPr marL="0" marR="0">
                        <a:lnSpc>
                          <a:spcPct val="115000"/>
                        </a:lnSpc>
                        <a:spcBef>
                          <a:spcPts val="0"/>
                        </a:spcBef>
                        <a:spcAft>
                          <a:spcPts val="0"/>
                        </a:spcAft>
                      </a:pPr>
                      <a:r>
                        <a:rPr lang="en-US" sz="1050">
                          <a:latin typeface="Calibri"/>
                          <a:ea typeface="Times New Roman"/>
                          <a:cs typeface="Times New Roman"/>
                        </a:rPr>
                        <a:t>Prairie State College</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050">
                          <a:latin typeface="Calibri"/>
                          <a:ea typeface="Times New Roman"/>
                          <a:cs typeface="Times New Roman"/>
                        </a:rPr>
                        <a:t>56,260</a:t>
                      </a:r>
                      <a:endParaRPr lang="en-US" sz="16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6515">
                <a:tc>
                  <a:txBody>
                    <a:bodyPr/>
                    <a:lstStyle/>
                    <a:p>
                      <a:pPr marL="0" marR="0">
                        <a:lnSpc>
                          <a:spcPct val="115000"/>
                        </a:lnSpc>
                        <a:spcBef>
                          <a:spcPts val="0"/>
                        </a:spcBef>
                        <a:spcAft>
                          <a:spcPts val="0"/>
                        </a:spcAft>
                      </a:pPr>
                      <a:r>
                        <a:rPr lang="en-US" sz="1050">
                          <a:latin typeface="Calibri"/>
                          <a:ea typeface="Times New Roman"/>
                          <a:cs typeface="Times New Roman"/>
                        </a:rPr>
                        <a:t>Rend Lake College</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050">
                          <a:latin typeface="Calibri"/>
                          <a:ea typeface="Times New Roman"/>
                          <a:cs typeface="Times New Roman"/>
                        </a:rPr>
                        <a:t>46,260</a:t>
                      </a:r>
                      <a:endParaRPr lang="en-US" sz="16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6515">
                <a:tc>
                  <a:txBody>
                    <a:bodyPr/>
                    <a:lstStyle/>
                    <a:p>
                      <a:pPr marL="0" marR="0">
                        <a:lnSpc>
                          <a:spcPct val="115000"/>
                        </a:lnSpc>
                        <a:spcBef>
                          <a:spcPts val="0"/>
                        </a:spcBef>
                        <a:spcAft>
                          <a:spcPts val="0"/>
                        </a:spcAft>
                      </a:pPr>
                      <a:r>
                        <a:rPr lang="en-US" sz="1050">
                          <a:latin typeface="Calibri"/>
                          <a:ea typeface="Times New Roman"/>
                          <a:cs typeface="Times New Roman"/>
                        </a:rPr>
                        <a:t>Richland Community College</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050">
                          <a:latin typeface="Calibri"/>
                          <a:ea typeface="Times New Roman"/>
                          <a:cs typeface="Times New Roman"/>
                        </a:rPr>
                        <a:t>67,000</a:t>
                      </a:r>
                      <a:endParaRPr lang="en-US" sz="16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6515">
                <a:tc>
                  <a:txBody>
                    <a:bodyPr/>
                    <a:lstStyle/>
                    <a:p>
                      <a:pPr marL="0" marR="0">
                        <a:lnSpc>
                          <a:spcPct val="115000"/>
                        </a:lnSpc>
                        <a:spcBef>
                          <a:spcPts val="0"/>
                        </a:spcBef>
                        <a:spcAft>
                          <a:spcPts val="0"/>
                        </a:spcAft>
                      </a:pPr>
                      <a:r>
                        <a:rPr lang="en-US" sz="1050">
                          <a:latin typeface="Calibri"/>
                          <a:ea typeface="Times New Roman"/>
                          <a:cs typeface="Times New Roman"/>
                        </a:rPr>
                        <a:t>Sauk Valley Community College</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050">
                          <a:latin typeface="Calibri"/>
                          <a:ea typeface="Times New Roman"/>
                          <a:cs typeface="Times New Roman"/>
                        </a:rPr>
                        <a:t>34,494</a:t>
                      </a:r>
                      <a:endParaRPr lang="en-US" sz="16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6515">
                <a:tc>
                  <a:txBody>
                    <a:bodyPr/>
                    <a:lstStyle/>
                    <a:p>
                      <a:pPr marL="0" marR="0">
                        <a:lnSpc>
                          <a:spcPct val="115000"/>
                        </a:lnSpc>
                        <a:spcBef>
                          <a:spcPts val="0"/>
                        </a:spcBef>
                        <a:spcAft>
                          <a:spcPts val="0"/>
                        </a:spcAft>
                      </a:pPr>
                      <a:r>
                        <a:rPr lang="en-US" sz="1050">
                          <a:latin typeface="Calibri"/>
                          <a:ea typeface="Times New Roman"/>
                          <a:cs typeface="Times New Roman"/>
                        </a:rPr>
                        <a:t>Shawnee Community College</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050">
                          <a:latin typeface="Calibri"/>
                          <a:ea typeface="Times New Roman"/>
                          <a:cs typeface="Times New Roman"/>
                        </a:rPr>
                        <a:t>26,260</a:t>
                      </a:r>
                      <a:endParaRPr lang="en-US" sz="16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6515">
                <a:tc>
                  <a:txBody>
                    <a:bodyPr/>
                    <a:lstStyle/>
                    <a:p>
                      <a:pPr marL="0" marR="0">
                        <a:lnSpc>
                          <a:spcPct val="115000"/>
                        </a:lnSpc>
                        <a:spcBef>
                          <a:spcPts val="0"/>
                        </a:spcBef>
                        <a:spcAft>
                          <a:spcPts val="0"/>
                        </a:spcAft>
                      </a:pPr>
                      <a:r>
                        <a:rPr lang="en-US" sz="1050">
                          <a:latin typeface="Calibri"/>
                          <a:ea typeface="Times New Roman"/>
                          <a:cs typeface="Times New Roman"/>
                        </a:rPr>
                        <a:t>South Suburban College</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050">
                          <a:latin typeface="Calibri"/>
                          <a:ea typeface="Times New Roman"/>
                          <a:cs typeface="Times New Roman"/>
                        </a:rPr>
                        <a:t>23,801</a:t>
                      </a:r>
                      <a:endParaRPr lang="en-US" sz="16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6515">
                <a:tc>
                  <a:txBody>
                    <a:bodyPr/>
                    <a:lstStyle/>
                    <a:p>
                      <a:pPr marL="0" marR="0">
                        <a:lnSpc>
                          <a:spcPct val="115000"/>
                        </a:lnSpc>
                        <a:spcBef>
                          <a:spcPts val="0"/>
                        </a:spcBef>
                        <a:spcAft>
                          <a:spcPts val="0"/>
                        </a:spcAft>
                      </a:pPr>
                      <a:r>
                        <a:rPr lang="en-US" sz="1050">
                          <a:latin typeface="Calibri"/>
                          <a:ea typeface="Times New Roman"/>
                          <a:cs typeface="Times New Roman"/>
                        </a:rPr>
                        <a:t>Southwestern Illinois College</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050">
                          <a:latin typeface="Calibri"/>
                          <a:ea typeface="Times New Roman"/>
                          <a:cs typeface="Times New Roman"/>
                        </a:rPr>
                        <a:t>65,000</a:t>
                      </a:r>
                      <a:endParaRPr lang="en-US" sz="16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6515">
                <a:tc>
                  <a:txBody>
                    <a:bodyPr/>
                    <a:lstStyle/>
                    <a:p>
                      <a:pPr marL="0" marR="0">
                        <a:lnSpc>
                          <a:spcPct val="115000"/>
                        </a:lnSpc>
                        <a:spcBef>
                          <a:spcPts val="0"/>
                        </a:spcBef>
                        <a:spcAft>
                          <a:spcPts val="0"/>
                        </a:spcAft>
                      </a:pPr>
                      <a:r>
                        <a:rPr lang="en-US" sz="1050">
                          <a:latin typeface="Calibri"/>
                          <a:ea typeface="Times New Roman"/>
                          <a:cs typeface="Times New Roman"/>
                        </a:rPr>
                        <a:t>Spoon River College</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050">
                          <a:latin typeface="Calibri"/>
                          <a:ea typeface="Times New Roman"/>
                          <a:cs typeface="Times New Roman"/>
                        </a:rPr>
                        <a:t>41,965</a:t>
                      </a:r>
                      <a:endParaRPr lang="en-US" sz="16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6515">
                <a:tc>
                  <a:txBody>
                    <a:bodyPr/>
                    <a:lstStyle/>
                    <a:p>
                      <a:pPr marL="0" marR="0">
                        <a:lnSpc>
                          <a:spcPct val="115000"/>
                        </a:lnSpc>
                        <a:spcBef>
                          <a:spcPts val="0"/>
                        </a:spcBef>
                        <a:spcAft>
                          <a:spcPts val="0"/>
                        </a:spcAft>
                      </a:pPr>
                      <a:r>
                        <a:rPr lang="en-US" sz="1050">
                          <a:latin typeface="Calibri"/>
                          <a:ea typeface="Times New Roman"/>
                          <a:cs typeface="Times New Roman"/>
                        </a:rPr>
                        <a:t>Triton College</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050">
                          <a:latin typeface="Calibri"/>
                          <a:ea typeface="Times New Roman"/>
                          <a:cs typeface="Times New Roman"/>
                        </a:rPr>
                        <a:t>36,500</a:t>
                      </a:r>
                      <a:endParaRPr lang="en-US" sz="16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6515">
                <a:tc>
                  <a:txBody>
                    <a:bodyPr/>
                    <a:lstStyle/>
                    <a:p>
                      <a:pPr marL="0" marR="0">
                        <a:lnSpc>
                          <a:spcPct val="115000"/>
                        </a:lnSpc>
                        <a:spcBef>
                          <a:spcPts val="0"/>
                        </a:spcBef>
                        <a:spcAft>
                          <a:spcPts val="0"/>
                        </a:spcAft>
                      </a:pPr>
                      <a:r>
                        <a:rPr lang="en-US" sz="1050">
                          <a:latin typeface="Calibri"/>
                          <a:ea typeface="Times New Roman"/>
                          <a:cs typeface="Times New Roman"/>
                        </a:rPr>
                        <a:t>University of Illinois</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050">
                          <a:latin typeface="Calibri"/>
                          <a:ea typeface="Times New Roman"/>
                          <a:cs typeface="Times New Roman"/>
                        </a:rPr>
                        <a:t>25,000</a:t>
                      </a:r>
                      <a:endParaRPr lang="en-US" sz="16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6515">
                <a:tc>
                  <a:txBody>
                    <a:bodyPr/>
                    <a:lstStyle/>
                    <a:p>
                      <a:pPr marL="0" marR="0">
                        <a:lnSpc>
                          <a:spcPct val="115000"/>
                        </a:lnSpc>
                        <a:spcBef>
                          <a:spcPts val="0"/>
                        </a:spcBef>
                        <a:spcAft>
                          <a:spcPts val="0"/>
                        </a:spcAft>
                      </a:pPr>
                      <a:r>
                        <a:rPr lang="en-US" sz="1050">
                          <a:latin typeface="Calibri"/>
                          <a:ea typeface="Times New Roman"/>
                          <a:cs typeface="Times New Roman"/>
                        </a:rPr>
                        <a:t>Waubonsee Community College</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050">
                          <a:latin typeface="Calibri"/>
                          <a:ea typeface="Times New Roman"/>
                          <a:cs typeface="Times New Roman"/>
                        </a:rPr>
                        <a:t>75,000</a:t>
                      </a:r>
                      <a:endParaRPr lang="en-US" sz="16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6515">
                <a:tc>
                  <a:txBody>
                    <a:bodyPr/>
                    <a:lstStyle/>
                    <a:p>
                      <a:pPr marL="0" marR="0">
                        <a:lnSpc>
                          <a:spcPct val="115000"/>
                        </a:lnSpc>
                        <a:spcBef>
                          <a:spcPts val="0"/>
                        </a:spcBef>
                        <a:spcAft>
                          <a:spcPts val="0"/>
                        </a:spcAft>
                      </a:pPr>
                      <a:r>
                        <a:rPr lang="en-US" sz="1050">
                          <a:latin typeface="Calibri"/>
                          <a:ea typeface="Times New Roman"/>
                          <a:cs typeface="Times New Roman"/>
                        </a:rPr>
                        <a:t>Black Hawk College</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050">
                          <a:latin typeface="Calibri"/>
                          <a:ea typeface="Times New Roman"/>
                          <a:cs typeface="Times New Roman"/>
                        </a:rPr>
                        <a:t>35,000</a:t>
                      </a:r>
                      <a:endParaRPr lang="en-US" sz="16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6515">
                <a:tc>
                  <a:txBody>
                    <a:bodyPr/>
                    <a:lstStyle/>
                    <a:p>
                      <a:pPr marL="0" marR="0">
                        <a:lnSpc>
                          <a:spcPct val="115000"/>
                        </a:lnSpc>
                        <a:spcBef>
                          <a:spcPts val="0"/>
                        </a:spcBef>
                        <a:spcAft>
                          <a:spcPts val="0"/>
                        </a:spcAft>
                      </a:pPr>
                      <a:r>
                        <a:rPr lang="en-US" sz="1050">
                          <a:latin typeface="Calibri"/>
                          <a:ea typeface="Times New Roman"/>
                          <a:cs typeface="Times New Roman"/>
                        </a:rPr>
                        <a:t>Black Hawk College</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050">
                          <a:latin typeface="Calibri"/>
                          <a:ea typeface="Times New Roman"/>
                          <a:cs typeface="Times New Roman"/>
                        </a:rPr>
                        <a:t>35,000</a:t>
                      </a:r>
                      <a:endParaRPr lang="en-US" sz="16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6515">
                <a:tc>
                  <a:txBody>
                    <a:bodyPr/>
                    <a:lstStyle/>
                    <a:p>
                      <a:pPr marL="0" marR="0">
                        <a:lnSpc>
                          <a:spcPct val="115000"/>
                        </a:lnSpc>
                        <a:spcBef>
                          <a:spcPts val="0"/>
                        </a:spcBef>
                        <a:spcAft>
                          <a:spcPts val="0"/>
                        </a:spcAft>
                      </a:pPr>
                      <a:r>
                        <a:rPr lang="en-US" sz="1050">
                          <a:latin typeface="Calibri"/>
                          <a:ea typeface="Times New Roman"/>
                          <a:cs typeface="Times New Roman"/>
                        </a:rPr>
                        <a:t>Black Hawk College</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050">
                          <a:latin typeface="Calibri"/>
                          <a:ea typeface="Times New Roman"/>
                          <a:cs typeface="Times New Roman"/>
                        </a:rPr>
                        <a:t>35,000</a:t>
                      </a:r>
                      <a:endParaRPr lang="en-US" sz="16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6515">
                <a:tc>
                  <a:txBody>
                    <a:bodyPr/>
                    <a:lstStyle/>
                    <a:p>
                      <a:pPr marL="0" marR="0">
                        <a:lnSpc>
                          <a:spcPct val="115000"/>
                        </a:lnSpc>
                        <a:spcBef>
                          <a:spcPts val="0"/>
                        </a:spcBef>
                        <a:spcAft>
                          <a:spcPts val="0"/>
                        </a:spcAft>
                      </a:pPr>
                      <a:r>
                        <a:rPr lang="en-US" sz="1050">
                          <a:latin typeface="Calibri"/>
                          <a:ea typeface="Times New Roman"/>
                          <a:cs typeface="Times New Roman"/>
                        </a:rPr>
                        <a:t>College of DuPage</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050">
                          <a:latin typeface="Calibri"/>
                          <a:ea typeface="Times New Roman"/>
                          <a:cs typeface="Times New Roman"/>
                        </a:rPr>
                        <a:t>35,000</a:t>
                      </a:r>
                      <a:endParaRPr lang="en-US" sz="16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6515">
                <a:tc>
                  <a:txBody>
                    <a:bodyPr/>
                    <a:lstStyle/>
                    <a:p>
                      <a:pPr marL="0" marR="0">
                        <a:lnSpc>
                          <a:spcPct val="115000"/>
                        </a:lnSpc>
                        <a:spcBef>
                          <a:spcPts val="0"/>
                        </a:spcBef>
                        <a:spcAft>
                          <a:spcPts val="0"/>
                        </a:spcAft>
                      </a:pPr>
                      <a:r>
                        <a:rPr lang="en-US" sz="1050">
                          <a:latin typeface="Calibri"/>
                          <a:ea typeface="Times New Roman"/>
                          <a:cs typeface="Times New Roman"/>
                        </a:rPr>
                        <a:t>College of DuPage</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050">
                          <a:latin typeface="Calibri"/>
                          <a:ea typeface="Times New Roman"/>
                          <a:cs typeface="Times New Roman"/>
                        </a:rPr>
                        <a:t>35,000</a:t>
                      </a:r>
                      <a:endParaRPr lang="en-US" sz="16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6515">
                <a:tc>
                  <a:txBody>
                    <a:bodyPr/>
                    <a:lstStyle/>
                    <a:p>
                      <a:pPr marL="0" marR="0">
                        <a:lnSpc>
                          <a:spcPct val="115000"/>
                        </a:lnSpc>
                        <a:spcBef>
                          <a:spcPts val="0"/>
                        </a:spcBef>
                        <a:spcAft>
                          <a:spcPts val="0"/>
                        </a:spcAft>
                      </a:pPr>
                      <a:r>
                        <a:rPr lang="en-US" sz="1050">
                          <a:latin typeface="Calibri"/>
                          <a:ea typeface="Times New Roman"/>
                          <a:cs typeface="Times New Roman"/>
                        </a:rPr>
                        <a:t>College of DuPage</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050" dirty="0">
                          <a:latin typeface="Calibri"/>
                          <a:ea typeface="Times New Roman"/>
                          <a:cs typeface="Times New Roman"/>
                        </a:rPr>
                        <a:t>25,000</a:t>
                      </a:r>
                      <a:endParaRPr lang="en-US" sz="16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10" name="Table 9"/>
          <p:cNvGraphicFramePr>
            <a:graphicFrameLocks noGrp="1"/>
          </p:cNvGraphicFramePr>
          <p:nvPr/>
        </p:nvGraphicFramePr>
        <p:xfrm>
          <a:off x="6096000" y="2895605"/>
          <a:ext cx="2863850" cy="3496437"/>
        </p:xfrm>
        <a:graphic>
          <a:graphicData uri="http://schemas.openxmlformats.org/drawingml/2006/table">
            <a:tbl>
              <a:tblPr/>
              <a:tblGrid>
                <a:gridCol w="2262692"/>
                <a:gridCol w="601158"/>
              </a:tblGrid>
              <a:tr h="180313">
                <a:tc>
                  <a:txBody>
                    <a:bodyPr/>
                    <a:lstStyle/>
                    <a:p>
                      <a:pPr marL="0" marR="0">
                        <a:lnSpc>
                          <a:spcPct val="115000"/>
                        </a:lnSpc>
                        <a:spcBef>
                          <a:spcPts val="0"/>
                        </a:spcBef>
                        <a:spcAft>
                          <a:spcPts val="0"/>
                        </a:spcAft>
                      </a:pPr>
                      <a:r>
                        <a:rPr lang="en-US" sz="1050" dirty="0">
                          <a:latin typeface="Calibri"/>
                          <a:ea typeface="Times New Roman"/>
                          <a:cs typeface="Times New Roman"/>
                        </a:rPr>
                        <a:t>John A. Logan College</a:t>
                      </a:r>
                      <a:endParaRPr lang="en-US" sz="1600"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050">
                          <a:latin typeface="Calibri"/>
                          <a:ea typeface="Times New Roman"/>
                          <a:cs typeface="Times New Roman"/>
                        </a:rPr>
                        <a:t>35,000</a:t>
                      </a:r>
                      <a:endParaRPr lang="en-US" sz="16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0313">
                <a:tc>
                  <a:txBody>
                    <a:bodyPr/>
                    <a:lstStyle/>
                    <a:p>
                      <a:pPr marL="0" marR="0">
                        <a:lnSpc>
                          <a:spcPct val="115000"/>
                        </a:lnSpc>
                        <a:spcBef>
                          <a:spcPts val="0"/>
                        </a:spcBef>
                        <a:spcAft>
                          <a:spcPts val="0"/>
                        </a:spcAft>
                      </a:pPr>
                      <a:r>
                        <a:rPr lang="en-US" sz="1050">
                          <a:latin typeface="Calibri"/>
                          <a:ea typeface="Times New Roman"/>
                          <a:cs typeface="Times New Roman"/>
                        </a:rPr>
                        <a:t>John A. Logan College</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050">
                          <a:latin typeface="Calibri"/>
                          <a:ea typeface="Times New Roman"/>
                          <a:cs typeface="Times New Roman"/>
                        </a:rPr>
                        <a:t>35,000</a:t>
                      </a:r>
                      <a:endParaRPr lang="en-US" sz="16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0313">
                <a:tc>
                  <a:txBody>
                    <a:bodyPr/>
                    <a:lstStyle/>
                    <a:p>
                      <a:pPr marL="0" marR="0">
                        <a:lnSpc>
                          <a:spcPct val="115000"/>
                        </a:lnSpc>
                        <a:spcBef>
                          <a:spcPts val="0"/>
                        </a:spcBef>
                        <a:spcAft>
                          <a:spcPts val="0"/>
                        </a:spcAft>
                      </a:pPr>
                      <a:r>
                        <a:rPr lang="en-US" sz="1050">
                          <a:latin typeface="Calibri"/>
                          <a:ea typeface="Times New Roman"/>
                          <a:cs typeface="Times New Roman"/>
                        </a:rPr>
                        <a:t>John A. Logan College</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050">
                          <a:latin typeface="Calibri"/>
                          <a:ea typeface="Times New Roman"/>
                          <a:cs typeface="Times New Roman"/>
                        </a:rPr>
                        <a:t>35,000</a:t>
                      </a:r>
                      <a:endParaRPr lang="en-US" sz="16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0313">
                <a:tc>
                  <a:txBody>
                    <a:bodyPr/>
                    <a:lstStyle/>
                    <a:p>
                      <a:pPr marL="0" marR="0">
                        <a:lnSpc>
                          <a:spcPct val="115000"/>
                        </a:lnSpc>
                        <a:spcBef>
                          <a:spcPts val="0"/>
                        </a:spcBef>
                        <a:spcAft>
                          <a:spcPts val="0"/>
                        </a:spcAft>
                      </a:pPr>
                      <a:r>
                        <a:rPr lang="en-US" sz="1050">
                          <a:latin typeface="Calibri"/>
                          <a:ea typeface="Times New Roman"/>
                          <a:cs typeface="Times New Roman"/>
                        </a:rPr>
                        <a:t>Kaskaskia College</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050">
                          <a:latin typeface="Calibri"/>
                          <a:ea typeface="Times New Roman"/>
                          <a:cs typeface="Times New Roman"/>
                        </a:rPr>
                        <a:t>32,000</a:t>
                      </a:r>
                      <a:endParaRPr lang="en-US" sz="16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0313">
                <a:tc>
                  <a:txBody>
                    <a:bodyPr/>
                    <a:lstStyle/>
                    <a:p>
                      <a:pPr marL="0" marR="0">
                        <a:lnSpc>
                          <a:spcPct val="115000"/>
                        </a:lnSpc>
                        <a:spcBef>
                          <a:spcPts val="0"/>
                        </a:spcBef>
                        <a:spcAft>
                          <a:spcPts val="0"/>
                        </a:spcAft>
                      </a:pPr>
                      <a:r>
                        <a:rPr lang="en-US" sz="1050">
                          <a:latin typeface="Calibri"/>
                          <a:ea typeface="Times New Roman"/>
                          <a:cs typeface="Times New Roman"/>
                        </a:rPr>
                        <a:t>Lewis and Clark Community College</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050">
                          <a:latin typeface="Calibri"/>
                          <a:ea typeface="Times New Roman"/>
                          <a:cs typeface="Times New Roman"/>
                        </a:rPr>
                        <a:t>35,000</a:t>
                      </a:r>
                      <a:endParaRPr lang="en-US" sz="16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0313">
                <a:tc>
                  <a:txBody>
                    <a:bodyPr/>
                    <a:lstStyle/>
                    <a:p>
                      <a:pPr marL="0" marR="0">
                        <a:lnSpc>
                          <a:spcPct val="115000"/>
                        </a:lnSpc>
                        <a:spcBef>
                          <a:spcPts val="0"/>
                        </a:spcBef>
                        <a:spcAft>
                          <a:spcPts val="0"/>
                        </a:spcAft>
                      </a:pPr>
                      <a:r>
                        <a:rPr lang="en-US" sz="1050">
                          <a:latin typeface="Calibri"/>
                          <a:ea typeface="Times New Roman"/>
                          <a:cs typeface="Times New Roman"/>
                        </a:rPr>
                        <a:t>Lincoln Land Community College</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050">
                          <a:latin typeface="Calibri"/>
                          <a:ea typeface="Times New Roman"/>
                          <a:cs typeface="Times New Roman"/>
                        </a:rPr>
                        <a:t>33,017</a:t>
                      </a:r>
                      <a:endParaRPr lang="en-US" sz="16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0313">
                <a:tc>
                  <a:txBody>
                    <a:bodyPr/>
                    <a:lstStyle/>
                    <a:p>
                      <a:pPr marL="0" marR="0">
                        <a:lnSpc>
                          <a:spcPct val="115000"/>
                        </a:lnSpc>
                        <a:spcBef>
                          <a:spcPts val="0"/>
                        </a:spcBef>
                        <a:spcAft>
                          <a:spcPts val="0"/>
                        </a:spcAft>
                      </a:pPr>
                      <a:r>
                        <a:rPr lang="en-US" sz="1050">
                          <a:latin typeface="Calibri"/>
                          <a:ea typeface="Times New Roman"/>
                          <a:cs typeface="Times New Roman"/>
                        </a:rPr>
                        <a:t>Southwestern Illinois College</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050">
                          <a:latin typeface="Calibri"/>
                          <a:ea typeface="Times New Roman"/>
                          <a:cs typeface="Times New Roman"/>
                        </a:rPr>
                        <a:t>35,000</a:t>
                      </a:r>
                      <a:endParaRPr lang="en-US" sz="16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0313">
                <a:tc>
                  <a:txBody>
                    <a:bodyPr/>
                    <a:lstStyle/>
                    <a:p>
                      <a:pPr marL="0" marR="0">
                        <a:lnSpc>
                          <a:spcPct val="115000"/>
                        </a:lnSpc>
                        <a:spcBef>
                          <a:spcPts val="0"/>
                        </a:spcBef>
                        <a:spcAft>
                          <a:spcPts val="0"/>
                        </a:spcAft>
                      </a:pPr>
                      <a:r>
                        <a:rPr lang="en-US" sz="1050">
                          <a:latin typeface="Calibri"/>
                          <a:ea typeface="Times New Roman"/>
                          <a:cs typeface="Times New Roman"/>
                        </a:rPr>
                        <a:t>Southwestern Illinois College</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050">
                          <a:latin typeface="Calibri"/>
                          <a:ea typeface="Times New Roman"/>
                          <a:cs typeface="Times New Roman"/>
                        </a:rPr>
                        <a:t>35,000</a:t>
                      </a:r>
                      <a:endParaRPr lang="en-US" sz="16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0313">
                <a:tc>
                  <a:txBody>
                    <a:bodyPr/>
                    <a:lstStyle/>
                    <a:p>
                      <a:pPr marL="0" marR="0">
                        <a:lnSpc>
                          <a:spcPct val="115000"/>
                        </a:lnSpc>
                        <a:spcBef>
                          <a:spcPts val="0"/>
                        </a:spcBef>
                        <a:spcAft>
                          <a:spcPts val="0"/>
                        </a:spcAft>
                      </a:pPr>
                      <a:r>
                        <a:rPr lang="en-US" sz="1050">
                          <a:latin typeface="Calibri"/>
                          <a:ea typeface="Times New Roman"/>
                          <a:cs typeface="Times New Roman"/>
                        </a:rPr>
                        <a:t>Oakton Community College</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050">
                          <a:latin typeface="Calibri"/>
                          <a:ea typeface="Times New Roman"/>
                          <a:cs typeface="Times New Roman"/>
                        </a:rPr>
                        <a:t>10,000</a:t>
                      </a:r>
                      <a:endParaRPr lang="en-US" sz="16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0313">
                <a:tc>
                  <a:txBody>
                    <a:bodyPr/>
                    <a:lstStyle/>
                    <a:p>
                      <a:pPr marL="0" marR="0">
                        <a:lnSpc>
                          <a:spcPct val="115000"/>
                        </a:lnSpc>
                        <a:spcBef>
                          <a:spcPts val="0"/>
                        </a:spcBef>
                        <a:spcAft>
                          <a:spcPts val="0"/>
                        </a:spcAft>
                      </a:pPr>
                      <a:r>
                        <a:rPr lang="en-US" sz="1050">
                          <a:latin typeface="Calibri"/>
                          <a:ea typeface="Times New Roman"/>
                          <a:cs typeface="Times New Roman"/>
                        </a:rPr>
                        <a:t>Richland Community College</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050">
                          <a:latin typeface="Calibri"/>
                          <a:ea typeface="Times New Roman"/>
                          <a:cs typeface="Times New Roman"/>
                        </a:rPr>
                        <a:t>14,000</a:t>
                      </a:r>
                      <a:endParaRPr lang="en-US" sz="16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0313">
                <a:tc>
                  <a:txBody>
                    <a:bodyPr/>
                    <a:lstStyle/>
                    <a:p>
                      <a:pPr marL="0" marR="0">
                        <a:lnSpc>
                          <a:spcPct val="115000"/>
                        </a:lnSpc>
                        <a:spcBef>
                          <a:spcPts val="0"/>
                        </a:spcBef>
                        <a:spcAft>
                          <a:spcPts val="0"/>
                        </a:spcAft>
                      </a:pPr>
                      <a:r>
                        <a:rPr lang="en-US" sz="1050">
                          <a:latin typeface="Calibri"/>
                          <a:ea typeface="Times New Roman"/>
                          <a:cs typeface="Times New Roman"/>
                        </a:rPr>
                        <a:t>South Suburban College</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050">
                          <a:latin typeface="Calibri"/>
                          <a:ea typeface="Times New Roman"/>
                          <a:cs typeface="Times New Roman"/>
                        </a:rPr>
                        <a:t>11,500</a:t>
                      </a:r>
                      <a:endParaRPr lang="en-US" sz="16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0313">
                <a:tc>
                  <a:txBody>
                    <a:bodyPr/>
                    <a:lstStyle/>
                    <a:p>
                      <a:pPr marL="0" marR="0">
                        <a:lnSpc>
                          <a:spcPct val="115000"/>
                        </a:lnSpc>
                        <a:spcBef>
                          <a:spcPts val="0"/>
                        </a:spcBef>
                        <a:spcAft>
                          <a:spcPts val="0"/>
                        </a:spcAft>
                      </a:pPr>
                      <a:r>
                        <a:rPr lang="en-US" sz="1050">
                          <a:latin typeface="Calibri"/>
                          <a:ea typeface="Times New Roman"/>
                          <a:cs typeface="Times New Roman"/>
                        </a:rPr>
                        <a:t>South Suburban College</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050">
                          <a:latin typeface="Calibri"/>
                          <a:ea typeface="Times New Roman"/>
                          <a:cs typeface="Times New Roman"/>
                        </a:rPr>
                        <a:t>15,000</a:t>
                      </a:r>
                      <a:endParaRPr lang="en-US" sz="16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0313">
                <a:tc>
                  <a:txBody>
                    <a:bodyPr/>
                    <a:lstStyle/>
                    <a:p>
                      <a:pPr marL="0" marR="0">
                        <a:lnSpc>
                          <a:spcPct val="115000"/>
                        </a:lnSpc>
                        <a:spcBef>
                          <a:spcPts val="0"/>
                        </a:spcBef>
                        <a:spcAft>
                          <a:spcPts val="0"/>
                        </a:spcAft>
                      </a:pPr>
                      <a:r>
                        <a:rPr lang="en-US" sz="1050">
                          <a:latin typeface="Calibri"/>
                          <a:ea typeface="Times New Roman"/>
                          <a:cs typeface="Times New Roman"/>
                        </a:rPr>
                        <a:t>South Suburban College</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050">
                          <a:latin typeface="Calibri"/>
                          <a:ea typeface="Times New Roman"/>
                          <a:cs typeface="Times New Roman"/>
                        </a:rPr>
                        <a:t>13,212</a:t>
                      </a:r>
                      <a:endParaRPr lang="en-US" sz="16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0313">
                <a:tc>
                  <a:txBody>
                    <a:bodyPr/>
                    <a:lstStyle/>
                    <a:p>
                      <a:pPr marL="0" marR="0">
                        <a:lnSpc>
                          <a:spcPct val="115000"/>
                        </a:lnSpc>
                        <a:spcBef>
                          <a:spcPts val="0"/>
                        </a:spcBef>
                        <a:spcAft>
                          <a:spcPts val="0"/>
                        </a:spcAft>
                      </a:pPr>
                      <a:r>
                        <a:rPr lang="en-US" sz="1050">
                          <a:latin typeface="Calibri"/>
                          <a:ea typeface="Times New Roman"/>
                          <a:cs typeface="Times New Roman"/>
                        </a:rPr>
                        <a:t>South Suburban College</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050">
                          <a:latin typeface="Calibri"/>
                          <a:ea typeface="Times New Roman"/>
                          <a:cs typeface="Times New Roman"/>
                        </a:rPr>
                        <a:t>14,000</a:t>
                      </a:r>
                      <a:endParaRPr lang="en-US" sz="16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0313">
                <a:tc>
                  <a:txBody>
                    <a:bodyPr/>
                    <a:lstStyle/>
                    <a:p>
                      <a:pPr marL="0" marR="0">
                        <a:lnSpc>
                          <a:spcPct val="115000"/>
                        </a:lnSpc>
                        <a:spcBef>
                          <a:spcPts val="0"/>
                        </a:spcBef>
                        <a:spcAft>
                          <a:spcPts val="0"/>
                        </a:spcAft>
                      </a:pPr>
                      <a:r>
                        <a:rPr lang="en-US" sz="1050">
                          <a:latin typeface="Calibri"/>
                          <a:ea typeface="Times New Roman"/>
                          <a:cs typeface="Times New Roman"/>
                        </a:rPr>
                        <a:t>University of IL at Urbana-Champaign</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050">
                          <a:latin typeface="Calibri"/>
                          <a:ea typeface="Times New Roman"/>
                          <a:cs typeface="Times New Roman"/>
                        </a:rPr>
                        <a:t>14,500</a:t>
                      </a:r>
                      <a:endParaRPr lang="en-US" sz="16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0313">
                <a:tc>
                  <a:txBody>
                    <a:bodyPr/>
                    <a:lstStyle/>
                    <a:p>
                      <a:pPr marL="0" marR="0">
                        <a:lnSpc>
                          <a:spcPct val="115000"/>
                        </a:lnSpc>
                        <a:spcBef>
                          <a:spcPts val="0"/>
                        </a:spcBef>
                        <a:spcAft>
                          <a:spcPts val="0"/>
                        </a:spcAft>
                      </a:pPr>
                      <a:r>
                        <a:rPr lang="en-US" sz="1050" dirty="0">
                          <a:latin typeface="Calibri"/>
                          <a:ea typeface="Times New Roman"/>
                          <a:cs typeface="Times New Roman"/>
                        </a:rPr>
                        <a:t>University of IL at Urbana-Champaign</a:t>
                      </a:r>
                      <a:endParaRPr lang="en-US" sz="1600"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050">
                          <a:latin typeface="Calibri"/>
                          <a:ea typeface="Times New Roman"/>
                          <a:cs typeface="Times New Roman"/>
                        </a:rPr>
                        <a:t>13,000</a:t>
                      </a:r>
                      <a:endParaRPr lang="en-US" sz="16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0313">
                <a:tc>
                  <a:txBody>
                    <a:bodyPr/>
                    <a:lstStyle/>
                    <a:p>
                      <a:pPr marL="0" marR="0">
                        <a:lnSpc>
                          <a:spcPct val="115000"/>
                        </a:lnSpc>
                        <a:spcBef>
                          <a:spcPts val="0"/>
                        </a:spcBef>
                        <a:spcAft>
                          <a:spcPts val="0"/>
                        </a:spcAft>
                      </a:pPr>
                      <a:r>
                        <a:rPr lang="en-US" sz="1050">
                          <a:latin typeface="Calibri"/>
                          <a:ea typeface="Times New Roman"/>
                          <a:cs typeface="Times New Roman"/>
                        </a:rPr>
                        <a:t>University of IL at Urbana-Champaign</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050">
                          <a:latin typeface="Calibri"/>
                          <a:ea typeface="Times New Roman"/>
                          <a:cs typeface="Times New Roman"/>
                        </a:rPr>
                        <a:t>13,500</a:t>
                      </a:r>
                      <a:endParaRPr lang="en-US" sz="16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0313">
                <a:tc>
                  <a:txBody>
                    <a:bodyPr/>
                    <a:lstStyle/>
                    <a:p>
                      <a:pPr marL="0" marR="0">
                        <a:lnSpc>
                          <a:spcPct val="115000"/>
                        </a:lnSpc>
                        <a:spcBef>
                          <a:spcPts val="0"/>
                        </a:spcBef>
                        <a:spcAft>
                          <a:spcPts val="0"/>
                        </a:spcAft>
                      </a:pPr>
                      <a:r>
                        <a:rPr lang="en-US" sz="1050">
                          <a:latin typeface="Calibri"/>
                          <a:ea typeface="Times New Roman"/>
                          <a:cs typeface="Times New Roman"/>
                        </a:rPr>
                        <a:t>University of IL at Urbana-Champaign</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050">
                          <a:latin typeface="Calibri"/>
                          <a:ea typeface="Times New Roman"/>
                          <a:cs typeface="Times New Roman"/>
                        </a:rPr>
                        <a:t>14,000</a:t>
                      </a:r>
                      <a:endParaRPr lang="en-US" sz="16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0313">
                <a:tc>
                  <a:txBody>
                    <a:bodyPr/>
                    <a:lstStyle/>
                    <a:p>
                      <a:pPr marL="0" marR="0">
                        <a:lnSpc>
                          <a:spcPct val="115000"/>
                        </a:lnSpc>
                        <a:spcBef>
                          <a:spcPts val="0"/>
                        </a:spcBef>
                        <a:spcAft>
                          <a:spcPts val="0"/>
                        </a:spcAft>
                      </a:pPr>
                      <a:r>
                        <a:rPr lang="en-US" sz="1050">
                          <a:latin typeface="Calibri"/>
                          <a:ea typeface="Times New Roman"/>
                          <a:cs typeface="Times New Roman"/>
                        </a:rPr>
                        <a:t>William Rainey Harper College</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050" dirty="0">
                          <a:latin typeface="Calibri"/>
                          <a:ea typeface="Times New Roman"/>
                          <a:cs typeface="Times New Roman"/>
                        </a:rPr>
                        <a:t>14,250</a:t>
                      </a:r>
                      <a:endParaRPr lang="en-US" sz="16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58002867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p:txBody>
          <a:bodyPr/>
          <a:lstStyle/>
          <a:p>
            <a:r>
              <a:rPr lang="en-US" dirty="0" smtClean="0"/>
              <a:t>Professional Development</a:t>
            </a:r>
            <a:endParaRPr lang="en-US" dirty="0"/>
          </a:p>
        </p:txBody>
      </p:sp>
      <p:sp>
        <p:nvSpPr>
          <p:cNvPr id="110595" name="Rectangle 3"/>
          <p:cNvSpPr>
            <a:spLocks noGrp="1" noChangeArrowheads="1"/>
          </p:cNvSpPr>
          <p:nvPr>
            <p:ph idx="1"/>
          </p:nvPr>
        </p:nvSpPr>
        <p:spPr/>
        <p:txBody>
          <a:bodyPr/>
          <a:lstStyle/>
          <a:p>
            <a:r>
              <a:rPr lang="en-US" dirty="0" smtClean="0"/>
              <a:t>ILEAD U and ILEAD USA</a:t>
            </a:r>
          </a:p>
          <a:p>
            <a:pPr lvl="1"/>
            <a:r>
              <a:rPr lang="en-US" dirty="0" smtClean="0"/>
              <a:t>Team LIBRAS 2014</a:t>
            </a:r>
          </a:p>
          <a:p>
            <a:pPr lvl="1"/>
            <a:r>
              <a:rPr lang="en-US" dirty="0" smtClean="0"/>
              <a:t>Team Make It Count 2015</a:t>
            </a:r>
          </a:p>
          <a:p>
            <a:r>
              <a:rPr lang="en-US" dirty="0" smtClean="0"/>
              <a:t>Synergy</a:t>
            </a:r>
            <a:endParaRPr lang="en-US" dirty="0"/>
          </a:p>
          <a:p>
            <a:r>
              <a:rPr lang="en-US" dirty="0" smtClean="0"/>
              <a:t>On the Front Lines</a:t>
            </a:r>
          </a:p>
        </p:txBody>
      </p:sp>
      <p:sp>
        <p:nvSpPr>
          <p:cNvPr id="7" name="Slide Number Placeholder 5"/>
          <p:cNvSpPr>
            <a:spLocks noGrp="1"/>
          </p:cNvSpPr>
          <p:nvPr>
            <p:ph type="sldNum" sz="quarter" idx="12"/>
          </p:nvPr>
        </p:nvSpPr>
        <p:spPr/>
        <p:txBody>
          <a:bodyPr/>
          <a:lstStyle/>
          <a:p>
            <a:fld id="{19528FF3-3A93-48C3-9CB8-FB363235A5CD}" type="slidenum">
              <a:rPr lang="en-US"/>
              <a:pPr/>
              <a:t>106</a:t>
            </a:fld>
            <a:endParaRPr lang="en-US"/>
          </a:p>
        </p:txBody>
      </p:sp>
      <p:pic>
        <p:nvPicPr>
          <p:cNvPr id="156676" name="Picture 4" descr="https://scontent.xx.fbcdn.net/hphotos-xaf1/v/t1.0-9/11209406_919931131430303_3812469966693668172_n.jpg?oh=fe3b379e8eeb5607d0d93d37138ea88e&amp;oe=56CD84BD"/>
          <p:cNvPicPr>
            <a:picLocks noChangeAspect="1" noChangeArrowheads="1"/>
          </p:cNvPicPr>
          <p:nvPr/>
        </p:nvPicPr>
        <p:blipFill>
          <a:blip r:embed="rId2" cstate="print"/>
          <a:srcRect l="6806" t="19097" r="29028" b="27569"/>
          <a:stretch>
            <a:fillRect/>
          </a:stretch>
        </p:blipFill>
        <p:spPr bwMode="auto">
          <a:xfrm>
            <a:off x="4554537" y="3276600"/>
            <a:ext cx="4278313" cy="2667000"/>
          </a:xfrm>
          <a:prstGeom prst="rect">
            <a:avLst/>
          </a:prstGeom>
          <a:noFill/>
        </p:spPr>
      </p:pic>
      <p:sp>
        <p:nvSpPr>
          <p:cNvPr id="8" name="TextBox 7"/>
          <p:cNvSpPr txBox="1"/>
          <p:nvPr/>
        </p:nvSpPr>
        <p:spPr>
          <a:xfrm>
            <a:off x="5486400" y="5943600"/>
            <a:ext cx="2438400" cy="400110"/>
          </a:xfrm>
          <a:prstGeom prst="rect">
            <a:avLst/>
          </a:prstGeom>
          <a:noFill/>
        </p:spPr>
        <p:txBody>
          <a:bodyPr wrap="square" rtlCol="0">
            <a:spAutoFit/>
          </a:bodyPr>
          <a:lstStyle/>
          <a:p>
            <a:r>
              <a:rPr lang="en-US" dirty="0" smtClean="0"/>
              <a:t>Team Make It Count</a:t>
            </a:r>
            <a:endParaRPr lang="en-US" dirty="0"/>
          </a:p>
        </p:txBody>
      </p:sp>
    </p:spTree>
    <p:extLst>
      <p:ext uri="{BB962C8B-B14F-4D97-AF65-F5344CB8AC3E}">
        <p14:creationId xmlns:p14="http://schemas.microsoft.com/office/powerpoint/2010/main" val="3700793641"/>
      </p:ext>
    </p:extLst>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Online CE available to all!</a:t>
            </a:r>
            <a:endParaRPr lang="en-US" dirty="0"/>
          </a:p>
        </p:txBody>
      </p:sp>
      <p:sp>
        <p:nvSpPr>
          <p:cNvPr id="4" name="Slide Number Placeholder 3"/>
          <p:cNvSpPr>
            <a:spLocks noGrp="1"/>
          </p:cNvSpPr>
          <p:nvPr>
            <p:ph type="sldNum" sz="quarter" idx="12"/>
          </p:nvPr>
        </p:nvSpPr>
        <p:spPr/>
        <p:txBody>
          <a:bodyPr/>
          <a:lstStyle/>
          <a:p>
            <a:fld id="{E1A61BC1-015F-4001-ACF0-28E0904BB3D9}" type="slidenum">
              <a:rPr lang="en-US" smtClean="0"/>
              <a:pPr/>
              <a:t>107</a:t>
            </a:fld>
            <a:endParaRPr lang="en-US"/>
          </a:p>
        </p:txBody>
      </p:sp>
      <p:sp>
        <p:nvSpPr>
          <p:cNvPr id="7" name="Content Placeholder 6"/>
          <p:cNvSpPr>
            <a:spLocks noGrp="1"/>
          </p:cNvSpPr>
          <p:nvPr>
            <p:ph idx="1"/>
          </p:nvPr>
        </p:nvSpPr>
        <p:spPr>
          <a:xfrm>
            <a:off x="457200" y="1219200"/>
            <a:ext cx="4572000" cy="4906963"/>
          </a:xfrm>
        </p:spPr>
        <p:txBody>
          <a:bodyPr/>
          <a:lstStyle/>
          <a:p>
            <a:r>
              <a:rPr lang="en-US" dirty="0" err="1" smtClean="0"/>
              <a:t>Skillsoft</a:t>
            </a:r>
            <a:endParaRPr lang="en-US" dirty="0" smtClean="0"/>
          </a:p>
          <a:p>
            <a:pPr lvl="1"/>
            <a:r>
              <a:rPr lang="en-US" dirty="0" smtClean="0"/>
              <a:t>450 online self-paced courses and over 4,000 short instructional videos</a:t>
            </a:r>
          </a:p>
          <a:p>
            <a:endParaRPr lang="en-US" dirty="0" smtClean="0"/>
          </a:p>
          <a:p>
            <a:r>
              <a:rPr lang="en-US" dirty="0" err="1" smtClean="0"/>
              <a:t>WebJunction</a:t>
            </a:r>
            <a:endParaRPr lang="en-US" dirty="0" smtClean="0"/>
          </a:p>
          <a:p>
            <a:endParaRPr lang="en-US" dirty="0"/>
          </a:p>
        </p:txBody>
      </p:sp>
      <p:pic>
        <p:nvPicPr>
          <p:cNvPr id="172036" name="Picture 4" descr="http://webjunction.skillport.com/skillportfe/resources/default/images/login_platinum.JPG"/>
          <p:cNvPicPr>
            <a:picLocks noChangeAspect="1" noChangeArrowheads="1"/>
          </p:cNvPicPr>
          <p:nvPr/>
        </p:nvPicPr>
        <p:blipFill>
          <a:blip r:embed="rId2" cstate="print"/>
          <a:srcRect/>
          <a:stretch>
            <a:fillRect/>
          </a:stretch>
        </p:blipFill>
        <p:spPr bwMode="auto">
          <a:xfrm>
            <a:off x="4876800" y="1295400"/>
            <a:ext cx="4111989" cy="12573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2037" name="Picture 5"/>
          <p:cNvPicPr>
            <a:picLocks noChangeAspect="1" noChangeArrowheads="1"/>
          </p:cNvPicPr>
          <p:nvPr/>
        </p:nvPicPr>
        <p:blipFill>
          <a:blip r:embed="rId3" cstate="print"/>
          <a:srcRect t="21094" r="51250" b="7422"/>
          <a:stretch>
            <a:fillRect/>
          </a:stretch>
        </p:blipFill>
        <p:spPr bwMode="auto">
          <a:xfrm>
            <a:off x="4038600" y="3581400"/>
            <a:ext cx="3892446" cy="30440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9103824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Lots of CARLI reps on ISL committees…</a:t>
            </a:r>
            <a:endParaRPr lang="en-US" dirty="0"/>
          </a:p>
        </p:txBody>
      </p:sp>
      <p:sp>
        <p:nvSpPr>
          <p:cNvPr id="3" name="Content Placeholder 2"/>
          <p:cNvSpPr>
            <a:spLocks noGrp="1"/>
          </p:cNvSpPr>
          <p:nvPr>
            <p:ph idx="1"/>
          </p:nvPr>
        </p:nvSpPr>
        <p:spPr/>
        <p:txBody>
          <a:bodyPr/>
          <a:lstStyle/>
          <a:p>
            <a:r>
              <a:rPr lang="en-US" dirty="0" smtClean="0"/>
              <a:t>ISLAC</a:t>
            </a:r>
          </a:p>
          <a:p>
            <a:r>
              <a:rPr lang="en-US" dirty="0" smtClean="0"/>
              <a:t>Delivery</a:t>
            </a:r>
          </a:p>
          <a:p>
            <a:r>
              <a:rPr lang="en-US" dirty="0" smtClean="0"/>
              <a:t>ILL Code</a:t>
            </a:r>
          </a:p>
          <a:p>
            <a:r>
              <a:rPr lang="en-US" dirty="0" smtClean="0"/>
              <a:t>Illinois Government Depository Council</a:t>
            </a:r>
          </a:p>
          <a:p>
            <a:pPr>
              <a:buNone/>
            </a:pPr>
            <a:endParaRPr lang="en-US" dirty="0" smtClean="0"/>
          </a:p>
          <a:p>
            <a:pPr>
              <a:buNone/>
            </a:pPr>
            <a:r>
              <a:rPr lang="en-US" dirty="0" smtClean="0"/>
              <a:t>To name just a few…</a:t>
            </a:r>
            <a:endParaRPr lang="en-US" dirty="0"/>
          </a:p>
        </p:txBody>
      </p:sp>
      <p:sp>
        <p:nvSpPr>
          <p:cNvPr id="4" name="Slide Number Placeholder 3"/>
          <p:cNvSpPr>
            <a:spLocks noGrp="1"/>
          </p:cNvSpPr>
          <p:nvPr>
            <p:ph type="sldNum" sz="quarter" idx="12"/>
          </p:nvPr>
        </p:nvSpPr>
        <p:spPr/>
        <p:txBody>
          <a:bodyPr/>
          <a:lstStyle/>
          <a:p>
            <a:fld id="{E1A61BC1-015F-4001-ACF0-28E0904BB3D9}" type="slidenum">
              <a:rPr lang="en-US" smtClean="0"/>
              <a:pPr/>
              <a:t>108</a:t>
            </a:fld>
            <a:endParaRPr lang="en-US"/>
          </a:p>
        </p:txBody>
      </p:sp>
      <p:pic>
        <p:nvPicPr>
          <p:cNvPr id="123907" name="Picture 3" descr="C:\Users\acraig\AppData\Local\Microsoft\Windows\Temporary Internet Files\Content.IE5\V27O7BY3\a4828ef394b386a312770c770ebb2e53.media.200x168[1].jpg"/>
          <p:cNvPicPr>
            <a:picLocks noChangeAspect="1" noChangeArrowheads="1"/>
          </p:cNvPicPr>
          <p:nvPr/>
        </p:nvPicPr>
        <p:blipFill>
          <a:blip r:embed="rId2" cstate="print"/>
          <a:srcRect/>
          <a:stretch>
            <a:fillRect/>
          </a:stretch>
        </p:blipFill>
        <p:spPr bwMode="auto">
          <a:xfrm>
            <a:off x="5954486" y="4038600"/>
            <a:ext cx="2833914" cy="2380488"/>
          </a:xfrm>
          <a:prstGeom prst="rect">
            <a:avLst/>
          </a:prstGeom>
          <a:noFill/>
        </p:spPr>
      </p:pic>
    </p:spTree>
    <p:extLst>
      <p:ext uri="{BB962C8B-B14F-4D97-AF65-F5344CB8AC3E}">
        <p14:creationId xmlns:p14="http://schemas.microsoft.com/office/powerpoint/2010/main" val="170124758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Delivery Committee</a:t>
            </a:r>
            <a:endParaRPr lang="en-US" dirty="0"/>
          </a:p>
        </p:txBody>
      </p:sp>
      <p:sp>
        <p:nvSpPr>
          <p:cNvPr id="3" name="Content Placeholder 2"/>
          <p:cNvSpPr>
            <a:spLocks noGrp="1"/>
          </p:cNvSpPr>
          <p:nvPr>
            <p:ph idx="1"/>
          </p:nvPr>
        </p:nvSpPr>
        <p:spPr>
          <a:xfrm>
            <a:off x="457200" y="838200"/>
            <a:ext cx="8229600" cy="4525963"/>
          </a:xfrm>
        </p:spPr>
        <p:txBody>
          <a:bodyPr/>
          <a:lstStyle/>
          <a:p>
            <a:r>
              <a:rPr lang="en-US" dirty="0" smtClean="0"/>
              <a:t>Brought system delivery and ILDS together to work on standards and vision</a:t>
            </a:r>
          </a:p>
          <a:p>
            <a:endParaRPr lang="en-US" dirty="0"/>
          </a:p>
        </p:txBody>
      </p:sp>
      <p:sp>
        <p:nvSpPr>
          <p:cNvPr id="4" name="Slide Number Placeholder 3"/>
          <p:cNvSpPr>
            <a:spLocks noGrp="1"/>
          </p:cNvSpPr>
          <p:nvPr>
            <p:ph type="sldNum" sz="quarter" idx="12"/>
          </p:nvPr>
        </p:nvSpPr>
        <p:spPr/>
        <p:txBody>
          <a:bodyPr/>
          <a:lstStyle/>
          <a:p>
            <a:fld id="{E1A61BC1-015F-4001-ACF0-28E0904BB3D9}" type="slidenum">
              <a:rPr lang="en-US" smtClean="0"/>
              <a:pPr/>
              <a:t>109</a:t>
            </a:fld>
            <a:endParaRPr lang="en-US"/>
          </a:p>
        </p:txBody>
      </p:sp>
      <p:pic>
        <p:nvPicPr>
          <p:cNvPr id="173059" name="Picture 3"/>
          <p:cNvPicPr>
            <a:picLocks noChangeAspect="1" noChangeArrowheads="1"/>
          </p:cNvPicPr>
          <p:nvPr/>
        </p:nvPicPr>
        <p:blipFill>
          <a:blip r:embed="rId2" cstate="print"/>
          <a:srcRect l="1882" t="15882"/>
          <a:stretch>
            <a:fillRect/>
          </a:stretch>
        </p:blipFill>
        <p:spPr bwMode="auto">
          <a:xfrm>
            <a:off x="144674" y="2514600"/>
            <a:ext cx="8694526" cy="4114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657725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80059" y="2505186"/>
            <a:ext cx="2057400" cy="3962400"/>
          </a:xfrm>
          <a:prstGeom prst="rect">
            <a:avLst/>
          </a:prstGeom>
        </p:spPr>
      </p:pic>
      <p:pic>
        <p:nvPicPr>
          <p:cNvPr id="3" name="Picture 2"/>
          <p:cNvPicPr>
            <a:picLocks noChangeAspect="1"/>
          </p:cNvPicPr>
          <p:nvPr/>
        </p:nvPicPr>
        <p:blipFill>
          <a:blip r:embed="rId4"/>
          <a:stretch>
            <a:fillRect/>
          </a:stretch>
        </p:blipFill>
        <p:spPr>
          <a:xfrm>
            <a:off x="2047252" y="1141134"/>
            <a:ext cx="5080000" cy="1181100"/>
          </a:xfrm>
          <a:prstGeom prst="rect">
            <a:avLst/>
          </a:prstGeom>
        </p:spPr>
      </p:pic>
      <p:pic>
        <p:nvPicPr>
          <p:cNvPr id="4" name="Picture 3"/>
          <p:cNvPicPr>
            <a:picLocks noChangeAspect="1"/>
          </p:cNvPicPr>
          <p:nvPr/>
        </p:nvPicPr>
        <p:blipFill>
          <a:blip r:embed="rId5"/>
          <a:stretch>
            <a:fillRect/>
          </a:stretch>
        </p:blipFill>
        <p:spPr>
          <a:xfrm>
            <a:off x="3995190" y="3095741"/>
            <a:ext cx="4445000" cy="1828800"/>
          </a:xfrm>
          <a:prstGeom prst="rect">
            <a:avLst/>
          </a:prstGeom>
        </p:spPr>
      </p:pic>
      <p:sp>
        <p:nvSpPr>
          <p:cNvPr id="5" name="TextBox 4"/>
          <p:cNvSpPr txBox="1"/>
          <p:nvPr/>
        </p:nvSpPr>
        <p:spPr>
          <a:xfrm>
            <a:off x="1003300" y="482600"/>
            <a:ext cx="3847665" cy="369332"/>
          </a:xfrm>
          <a:prstGeom prst="rect">
            <a:avLst/>
          </a:prstGeom>
          <a:noFill/>
        </p:spPr>
        <p:txBody>
          <a:bodyPr wrap="none" rtlCol="0">
            <a:spAutoFit/>
          </a:bodyPr>
          <a:lstStyle/>
          <a:p>
            <a:r>
              <a:rPr lang="en-US" dirty="0" smtClean="0"/>
              <a:t>PAC Man was the hot new video game</a:t>
            </a:r>
            <a:endParaRPr lang="en-US" dirty="0"/>
          </a:p>
        </p:txBody>
      </p:sp>
    </p:spTree>
    <p:extLst>
      <p:ext uri="{BB962C8B-B14F-4D97-AF65-F5344CB8AC3E}">
        <p14:creationId xmlns:p14="http://schemas.microsoft.com/office/powerpoint/2010/main" val="2598474451"/>
      </p:ext>
    </p:extLst>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12" name="Rectangle 24"/>
          <p:cNvSpPr>
            <a:spLocks noGrp="1" noChangeArrowheads="1"/>
          </p:cNvSpPr>
          <p:nvPr>
            <p:ph idx="1"/>
          </p:nvPr>
        </p:nvSpPr>
        <p:spPr>
          <a:xfrm>
            <a:off x="304800" y="2133600"/>
            <a:ext cx="8640763" cy="4191000"/>
          </a:xfrm>
          <a:ln/>
        </p:spPr>
        <p:txBody>
          <a:bodyPr>
            <a:noAutofit/>
          </a:bodyPr>
          <a:lstStyle/>
          <a:p>
            <a:r>
              <a:rPr lang="en-US" sz="2400" dirty="0" smtClean="0"/>
              <a:t>Provide services that are only feasible with many participants</a:t>
            </a:r>
          </a:p>
          <a:p>
            <a:pPr lvl="1"/>
            <a:r>
              <a:rPr lang="en-US" sz="2000" dirty="0" smtClean="0"/>
              <a:t>e.g. catalogs, delivery, purchasing  </a:t>
            </a:r>
          </a:p>
          <a:p>
            <a:r>
              <a:rPr lang="en-US" sz="2400" dirty="0" smtClean="0"/>
              <a:t>Statewide, collaborative services should be king; no duplication if possible</a:t>
            </a:r>
          </a:p>
          <a:p>
            <a:r>
              <a:rPr lang="en-US" sz="2400" dirty="0" smtClean="0"/>
              <a:t>Identify </a:t>
            </a:r>
            <a:r>
              <a:rPr lang="en-US" sz="2400" dirty="0"/>
              <a:t>and address emerging </a:t>
            </a:r>
            <a:r>
              <a:rPr lang="en-US" sz="2400" dirty="0" smtClean="0"/>
              <a:t>needs of all members</a:t>
            </a:r>
          </a:p>
          <a:p>
            <a:pPr lvl="1"/>
            <a:r>
              <a:rPr lang="en-US" sz="2000" dirty="0" smtClean="0"/>
              <a:t>Help the struggling</a:t>
            </a:r>
          </a:p>
          <a:p>
            <a:pPr lvl="1"/>
            <a:r>
              <a:rPr lang="en-US" sz="2000" dirty="0" smtClean="0"/>
              <a:t>Support the philosophy of the statute</a:t>
            </a:r>
          </a:p>
          <a:p>
            <a:endParaRPr lang="en-US" sz="2400" dirty="0" smtClean="0"/>
          </a:p>
          <a:p>
            <a:endParaRPr lang="en-US" sz="2400" dirty="0"/>
          </a:p>
        </p:txBody>
      </p:sp>
      <p:sp>
        <p:nvSpPr>
          <p:cNvPr id="28" name="Slide Number Placeholder 3"/>
          <p:cNvSpPr>
            <a:spLocks noGrp="1"/>
          </p:cNvSpPr>
          <p:nvPr>
            <p:ph type="sldNum" sz="quarter" idx="12"/>
          </p:nvPr>
        </p:nvSpPr>
        <p:spPr/>
        <p:txBody>
          <a:bodyPr/>
          <a:lstStyle/>
          <a:p>
            <a:fld id="{A0BB111D-BB7D-422C-96E2-D5AEF2A6EF78}" type="slidenum">
              <a:rPr lang="en-US"/>
              <a:pPr/>
              <a:t>110</a:t>
            </a:fld>
            <a:endParaRPr lang="en-US"/>
          </a:p>
        </p:txBody>
      </p:sp>
      <p:pic>
        <p:nvPicPr>
          <p:cNvPr id="74754" name="Picture 2" descr="Image result for nutshell"/>
          <p:cNvPicPr>
            <a:picLocks noChangeAspect="1" noChangeArrowheads="1"/>
          </p:cNvPicPr>
          <p:nvPr/>
        </p:nvPicPr>
        <p:blipFill>
          <a:blip r:embed="rId2" cstate="print"/>
          <a:srcRect/>
          <a:stretch>
            <a:fillRect/>
          </a:stretch>
        </p:blipFill>
        <p:spPr bwMode="auto">
          <a:xfrm>
            <a:off x="3352800" y="0"/>
            <a:ext cx="2143125" cy="2143125"/>
          </a:xfrm>
          <a:prstGeom prst="rect">
            <a:avLst/>
          </a:prstGeom>
          <a:noFill/>
        </p:spPr>
      </p:pic>
    </p:spTree>
    <p:extLst>
      <p:ext uri="{BB962C8B-B14F-4D97-AF65-F5344CB8AC3E}">
        <p14:creationId xmlns:p14="http://schemas.microsoft.com/office/powerpoint/2010/main" val="54595781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Why has the partnership worked?</a:t>
            </a:r>
            <a:endParaRPr lang="en-US" dirty="0"/>
          </a:p>
        </p:txBody>
      </p:sp>
      <p:sp>
        <p:nvSpPr>
          <p:cNvPr id="3" name="Content Placeholder 2"/>
          <p:cNvSpPr>
            <a:spLocks noGrp="1"/>
          </p:cNvSpPr>
          <p:nvPr>
            <p:ph idx="1"/>
          </p:nvPr>
        </p:nvSpPr>
        <p:spPr/>
        <p:txBody>
          <a:bodyPr/>
          <a:lstStyle/>
          <a:p>
            <a:r>
              <a:rPr lang="en-US" dirty="0" smtClean="0"/>
              <a:t>Similar philosophical roots of cooperation:</a:t>
            </a:r>
          </a:p>
          <a:p>
            <a:pPr lvl="1"/>
            <a:r>
              <a:rPr lang="en-US" dirty="0" err="1" smtClean="0"/>
              <a:t>Multitype</a:t>
            </a:r>
            <a:r>
              <a:rPr lang="en-US" dirty="0" smtClean="0"/>
              <a:t> library network strengthens all</a:t>
            </a:r>
          </a:p>
          <a:p>
            <a:pPr lvl="1"/>
            <a:r>
              <a:rPr lang="en-US" dirty="0" smtClean="0"/>
              <a:t>In working together, all pieces benefit</a:t>
            </a:r>
          </a:p>
          <a:p>
            <a:r>
              <a:rPr lang="en-US" dirty="0" smtClean="0"/>
              <a:t>Teamwork</a:t>
            </a:r>
          </a:p>
          <a:p>
            <a:r>
              <a:rPr lang="en-US" dirty="0" smtClean="0"/>
              <a:t>Lean into each other’s strengths</a:t>
            </a:r>
          </a:p>
          <a:p>
            <a:endParaRPr lang="en-US" dirty="0"/>
          </a:p>
        </p:txBody>
      </p:sp>
      <p:sp>
        <p:nvSpPr>
          <p:cNvPr id="4" name="Slide Number Placeholder 3"/>
          <p:cNvSpPr>
            <a:spLocks noGrp="1"/>
          </p:cNvSpPr>
          <p:nvPr>
            <p:ph type="sldNum" sz="quarter" idx="12"/>
          </p:nvPr>
        </p:nvSpPr>
        <p:spPr/>
        <p:txBody>
          <a:bodyPr/>
          <a:lstStyle/>
          <a:p>
            <a:fld id="{E1A61BC1-015F-4001-ACF0-28E0904BB3D9}" type="slidenum">
              <a:rPr lang="en-US" smtClean="0"/>
              <a:pPr/>
              <a:t>111</a:t>
            </a:fld>
            <a:endParaRPr lang="en-US"/>
          </a:p>
        </p:txBody>
      </p:sp>
      <p:pic>
        <p:nvPicPr>
          <p:cNvPr id="183298" name="Picture 2" descr="C:\Users\acraig\AppData\Local\Microsoft\Windows\Temporary Internet Files\Content.IE5\6ILO6O83\20121231-community-ring[1].jpg"/>
          <p:cNvPicPr>
            <a:picLocks noChangeAspect="1" noChangeArrowheads="1"/>
          </p:cNvPicPr>
          <p:nvPr/>
        </p:nvPicPr>
        <p:blipFill>
          <a:blip r:embed="rId2" cstate="print"/>
          <a:srcRect/>
          <a:stretch>
            <a:fillRect/>
          </a:stretch>
        </p:blipFill>
        <p:spPr bwMode="auto">
          <a:xfrm>
            <a:off x="3505200" y="4811649"/>
            <a:ext cx="2142776" cy="2046351"/>
          </a:xfrm>
          <a:prstGeom prst="rect">
            <a:avLst/>
          </a:prstGeom>
          <a:noFill/>
        </p:spPr>
      </p:pic>
    </p:spTree>
    <p:extLst>
      <p:ext uri="{BB962C8B-B14F-4D97-AF65-F5344CB8AC3E}">
        <p14:creationId xmlns:p14="http://schemas.microsoft.com/office/powerpoint/2010/main" val="27847615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Need for Ongoing Library Advocacy</a:t>
            </a:r>
            <a:endParaRPr lang="en-US" dirty="0"/>
          </a:p>
        </p:txBody>
      </p:sp>
    </p:spTree>
    <p:extLst>
      <p:ext uri="{BB962C8B-B14F-4D97-AF65-F5344CB8AC3E}">
        <p14:creationId xmlns:p14="http://schemas.microsoft.com/office/powerpoint/2010/main" val="1898890143"/>
      </p:ext>
    </p:extLst>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Creating CARLI 2005</a:t>
            </a:r>
            <a:endParaRPr lang="en-US" dirty="0"/>
          </a:p>
        </p:txBody>
      </p:sp>
      <p:sp>
        <p:nvSpPr>
          <p:cNvPr id="3" name="Content Placeholder 2"/>
          <p:cNvSpPr>
            <a:spLocks noGrp="1"/>
          </p:cNvSpPr>
          <p:nvPr>
            <p:ph idx="1"/>
          </p:nvPr>
        </p:nvSpPr>
        <p:spPr/>
        <p:txBody>
          <a:bodyPr/>
          <a:lstStyle/>
          <a:p>
            <a:pPr lvl="0"/>
            <a:r>
              <a:rPr lang="en-US" dirty="0"/>
              <a:t>CARLI founded in July 2005 after consolidating 3 existing Illinois academic library consortia:  ICCMP, IDAL and ILCSO</a:t>
            </a:r>
          </a:p>
          <a:p>
            <a:pPr lvl="0"/>
            <a:r>
              <a:rPr lang="en-US" dirty="0"/>
              <a:t>CARLI designed to improve efficiency and cost effectiveness of services, create new </a:t>
            </a:r>
            <a:r>
              <a:rPr lang="en-US" dirty="0" smtClean="0"/>
              <a:t>programs </a:t>
            </a:r>
            <a:r>
              <a:rPr lang="en-US" dirty="0"/>
              <a:t>and  opportunities </a:t>
            </a:r>
          </a:p>
        </p:txBody>
      </p:sp>
    </p:spTree>
    <p:extLst>
      <p:ext uri="{BB962C8B-B14F-4D97-AF65-F5344CB8AC3E}">
        <p14:creationId xmlns:p14="http://schemas.microsoft.com/office/powerpoint/2010/main" val="2846200337"/>
      </p:ext>
    </p:extLst>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Present Situation</a:t>
            </a:r>
            <a:endParaRPr lang="en-US" dirty="0"/>
          </a:p>
        </p:txBody>
      </p:sp>
      <p:sp>
        <p:nvSpPr>
          <p:cNvPr id="3" name="Content Placeholder 2"/>
          <p:cNvSpPr>
            <a:spLocks noGrp="1"/>
          </p:cNvSpPr>
          <p:nvPr>
            <p:ph idx="1"/>
          </p:nvPr>
        </p:nvSpPr>
        <p:spPr/>
        <p:txBody>
          <a:bodyPr>
            <a:normAutofit fontScale="85000" lnSpcReduction="10000"/>
          </a:bodyPr>
          <a:lstStyle/>
          <a:p>
            <a:pPr lvl="0"/>
            <a:r>
              <a:rPr lang="en-US" dirty="0"/>
              <a:t>CARLI  has a strong record of success but cannot take for granted that past financial support will continue without advocacy efforts</a:t>
            </a:r>
          </a:p>
          <a:p>
            <a:pPr lvl="0"/>
            <a:r>
              <a:rPr lang="en-US" dirty="0"/>
              <a:t>State’s deteriorating fiscal condition and uncertainty about current and future resources evident</a:t>
            </a:r>
          </a:p>
          <a:p>
            <a:pPr lvl="0"/>
            <a:r>
              <a:rPr lang="en-US" dirty="0"/>
              <a:t>Advocacy not limited to asking for more funds—need to preserve existing budget base</a:t>
            </a:r>
          </a:p>
          <a:p>
            <a:pPr lvl="0"/>
            <a:r>
              <a:rPr lang="en-US" dirty="0"/>
              <a:t>External and internal advocacy are critically important; Need to garner continued support from institution’s own administrators and board members</a:t>
            </a:r>
          </a:p>
          <a:p>
            <a:endParaRPr lang="en-US" dirty="0"/>
          </a:p>
        </p:txBody>
      </p:sp>
    </p:spTree>
    <p:extLst>
      <p:ext uri="{BB962C8B-B14F-4D97-AF65-F5344CB8AC3E}">
        <p14:creationId xmlns:p14="http://schemas.microsoft.com/office/powerpoint/2010/main" val="1882459760"/>
      </p:ext>
    </p:extLst>
  </p:cSld>
  <p:clrMapOvr>
    <a:masterClrMapping/>
  </p:clrMapOvr>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a:t>
            </a:r>
            <a:endParaRPr lang="en-US" dirty="0"/>
          </a:p>
        </p:txBody>
      </p:sp>
      <p:sp>
        <p:nvSpPr>
          <p:cNvPr id="3" name="Content Placeholder 2"/>
          <p:cNvSpPr>
            <a:spLocks noGrp="1"/>
          </p:cNvSpPr>
          <p:nvPr>
            <p:ph idx="1"/>
          </p:nvPr>
        </p:nvSpPr>
        <p:spPr/>
        <p:txBody>
          <a:bodyPr>
            <a:normAutofit fontScale="85000" lnSpcReduction="10000"/>
          </a:bodyPr>
          <a:lstStyle/>
          <a:p>
            <a:pPr lvl="0"/>
            <a:r>
              <a:rPr lang="en-US" dirty="0"/>
              <a:t>Turnover among key institutional administrators, board members, and funding agency staff  call for renewing and continuing  advocacy efforts</a:t>
            </a:r>
          </a:p>
          <a:p>
            <a:pPr lvl="0"/>
            <a:r>
              <a:rPr lang="en-US" dirty="0"/>
              <a:t>Even long-standing successful consortium programs and services may become “targets of opportunity” for budget reductions and reallocation especially in times of severe financial stress</a:t>
            </a:r>
          </a:p>
          <a:p>
            <a:pPr lvl="0"/>
            <a:r>
              <a:rPr lang="en-US" dirty="0"/>
              <a:t>Institutions looking to reduce administrative costs, reallocate resources due to severe budget pressures</a:t>
            </a:r>
          </a:p>
          <a:p>
            <a:pPr lvl="0"/>
            <a:r>
              <a:rPr lang="en-US" dirty="0"/>
              <a:t>Decision makers want to see evidence of demonstrable return on investment of scarce resources</a:t>
            </a:r>
          </a:p>
          <a:p>
            <a:endParaRPr lang="en-US" dirty="0"/>
          </a:p>
        </p:txBody>
      </p:sp>
    </p:spTree>
    <p:extLst>
      <p:ext uri="{BB962C8B-B14F-4D97-AF65-F5344CB8AC3E}">
        <p14:creationId xmlns:p14="http://schemas.microsoft.com/office/powerpoint/2010/main" val="1314089661"/>
      </p:ext>
    </p:extLst>
  </p:cSld>
  <p:clrMapOvr>
    <a:masterClrMapping/>
  </p:clrMapOvr>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Opportunities</a:t>
            </a:r>
            <a:endParaRPr lang="en-US" dirty="0"/>
          </a:p>
        </p:txBody>
      </p:sp>
      <p:sp>
        <p:nvSpPr>
          <p:cNvPr id="3" name="Content Placeholder 2"/>
          <p:cNvSpPr>
            <a:spLocks noGrp="1"/>
          </p:cNvSpPr>
          <p:nvPr>
            <p:ph idx="1"/>
          </p:nvPr>
        </p:nvSpPr>
        <p:spPr/>
        <p:txBody>
          <a:bodyPr>
            <a:normAutofit fontScale="77500" lnSpcReduction="20000"/>
          </a:bodyPr>
          <a:lstStyle/>
          <a:p>
            <a:pPr lvl="0"/>
            <a:r>
              <a:rPr lang="en-US" dirty="0"/>
              <a:t>CARLI can demonstrate cost-effective  benefits of cooperation and resource sharing</a:t>
            </a:r>
          </a:p>
          <a:p>
            <a:pPr lvl="0"/>
            <a:r>
              <a:rPr lang="en-US" dirty="0"/>
              <a:t>Emphasize the benefits of group purchasing, shared costs of operating a statewide network,  and high value of  services provided through a consortium</a:t>
            </a:r>
          </a:p>
          <a:p>
            <a:pPr lvl="0"/>
            <a:r>
              <a:rPr lang="en-US" dirty="0"/>
              <a:t>Indicate the cost-saving benefits of participation in CARLI </a:t>
            </a:r>
            <a:r>
              <a:rPr lang="en-US" dirty="0" err="1"/>
              <a:t>vs</a:t>
            </a:r>
            <a:r>
              <a:rPr lang="en-US" dirty="0"/>
              <a:t> going alone</a:t>
            </a:r>
          </a:p>
          <a:p>
            <a:pPr lvl="0"/>
            <a:r>
              <a:rPr lang="en-US" dirty="0"/>
              <a:t>CARLI members have an opportunity to showcase success and patron services through annual reports,  news releases, conference presentations, and other media</a:t>
            </a:r>
          </a:p>
          <a:p>
            <a:pPr lvl="0"/>
            <a:r>
              <a:rPr lang="en-US" dirty="0"/>
              <a:t>Collectively CARLI member institutions represent a significant advocacy group</a:t>
            </a:r>
          </a:p>
        </p:txBody>
      </p:sp>
    </p:spTree>
    <p:extLst>
      <p:ext uri="{BB962C8B-B14F-4D97-AF65-F5344CB8AC3E}">
        <p14:creationId xmlns:p14="http://schemas.microsoft.com/office/powerpoint/2010/main" val="359044193"/>
      </p:ext>
    </p:extLst>
  </p:cSld>
  <p:clrMapOvr>
    <a:masterClrMapping/>
  </p:clrMapOvr>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I-Share Growth 1978-2016</a:t>
            </a:r>
            <a:endParaRPr lang="en-US" dirty="0"/>
          </a:p>
        </p:txBody>
      </p:sp>
      <p:graphicFrame>
        <p:nvGraphicFramePr>
          <p:cNvPr id="4" name="Content Placeholder 3"/>
          <p:cNvGraphicFramePr>
            <a:graphicFrameLocks noGrp="1"/>
          </p:cNvGraphicFramePr>
          <p:nvPr>
            <p:ph idx="1"/>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73038061"/>
      </p:ext>
    </p:extLst>
  </p:cSld>
  <p:clrMapOvr>
    <a:masterClrMapping/>
  </p:clrMapOvr>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did they do all of this </a:t>
            </a:r>
            <a:r>
              <a:rPr lang="en-US" dirty="0"/>
              <a:t>i</a:t>
            </a:r>
            <a:r>
              <a:rPr lang="en-US" dirty="0" smtClean="0"/>
              <a:t>n 1980?</a:t>
            </a:r>
            <a:endParaRPr lang="en-US" dirty="0"/>
          </a:p>
        </p:txBody>
      </p:sp>
      <p:sp>
        <p:nvSpPr>
          <p:cNvPr id="3" name="Content Placeholder 2"/>
          <p:cNvSpPr>
            <a:spLocks noGrp="1"/>
          </p:cNvSpPr>
          <p:nvPr>
            <p:ph idx="1"/>
          </p:nvPr>
        </p:nvSpPr>
        <p:spPr>
          <a:xfrm>
            <a:off x="457200" y="1600200"/>
            <a:ext cx="4229100" cy="4525963"/>
          </a:xfrm>
        </p:spPr>
        <p:txBody>
          <a:bodyPr>
            <a:normAutofit fontScale="77500" lnSpcReduction="20000"/>
          </a:bodyPr>
          <a:lstStyle/>
          <a:p>
            <a:r>
              <a:rPr lang="en-US" dirty="0" smtClean="0"/>
              <a:t>There was no email, no Internet, no websites for sharing information</a:t>
            </a:r>
          </a:p>
          <a:p>
            <a:r>
              <a:rPr lang="en-US" dirty="0" smtClean="0"/>
              <a:t>OCLC had only been operating in Illinois for 6 years, most catalog records were not in “machine readable” format</a:t>
            </a:r>
          </a:p>
          <a:p>
            <a:r>
              <a:rPr lang="en-US" dirty="0" smtClean="0"/>
              <a:t>People were no less skeptical and resistant to change than they are now</a:t>
            </a:r>
          </a:p>
          <a:p>
            <a:r>
              <a:rPr lang="en-US" dirty="0" smtClean="0"/>
              <a:t>How did they pull this off?</a:t>
            </a:r>
            <a:endParaRPr lang="en-US" dirty="0"/>
          </a:p>
        </p:txBody>
      </p:sp>
      <p:pic>
        <p:nvPicPr>
          <p:cNvPr id="4" name="Picture 3"/>
          <p:cNvPicPr>
            <a:picLocks noChangeAspect="1"/>
          </p:cNvPicPr>
          <p:nvPr/>
        </p:nvPicPr>
        <p:blipFill>
          <a:blip r:embed="rId2"/>
          <a:stretch>
            <a:fillRect/>
          </a:stretch>
        </p:blipFill>
        <p:spPr>
          <a:xfrm>
            <a:off x="4864100" y="2112963"/>
            <a:ext cx="3822700" cy="2120900"/>
          </a:xfrm>
          <a:prstGeom prst="rect">
            <a:avLst/>
          </a:prstGeom>
        </p:spPr>
      </p:pic>
    </p:spTree>
    <p:extLst>
      <p:ext uri="{BB962C8B-B14F-4D97-AF65-F5344CB8AC3E}">
        <p14:creationId xmlns:p14="http://schemas.microsoft.com/office/powerpoint/2010/main" val="2071954131"/>
      </p:ext>
    </p:extLst>
  </p:cSld>
  <p:clrMapOvr>
    <a:masterClrMapping/>
  </p:clrMapOvr>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did they succeed ?</a:t>
            </a:r>
            <a:endParaRPr lang="en-US" dirty="0"/>
          </a:p>
        </p:txBody>
      </p:sp>
      <p:sp>
        <p:nvSpPr>
          <p:cNvPr id="3" name="Content Placeholder 2"/>
          <p:cNvSpPr>
            <a:spLocks noGrp="1"/>
          </p:cNvSpPr>
          <p:nvPr>
            <p:ph idx="1"/>
          </p:nvPr>
        </p:nvSpPr>
        <p:spPr/>
        <p:txBody>
          <a:bodyPr/>
          <a:lstStyle/>
          <a:p>
            <a:r>
              <a:rPr lang="en-US" dirty="0" smtClean="0"/>
              <a:t>They took risks</a:t>
            </a:r>
          </a:p>
          <a:p>
            <a:r>
              <a:rPr lang="en-US" dirty="0" smtClean="0"/>
              <a:t>They worked together</a:t>
            </a:r>
          </a:p>
          <a:p>
            <a:r>
              <a:rPr lang="en-US" dirty="0" smtClean="0"/>
              <a:t>They told their story and advocated for support</a:t>
            </a:r>
          </a:p>
          <a:p>
            <a:r>
              <a:rPr lang="en-US" dirty="0" smtClean="0"/>
              <a:t>They knew that they could achieve things together that none of them could achieve on their own</a:t>
            </a:r>
          </a:p>
          <a:p>
            <a:r>
              <a:rPr lang="en-US" dirty="0" smtClean="0"/>
              <a:t>We can and do still do this</a:t>
            </a:r>
            <a:endParaRPr lang="en-US" dirty="0"/>
          </a:p>
        </p:txBody>
      </p:sp>
    </p:spTree>
    <p:extLst>
      <p:ext uri="{BB962C8B-B14F-4D97-AF65-F5344CB8AC3E}">
        <p14:creationId xmlns:p14="http://schemas.microsoft.com/office/powerpoint/2010/main" val="149233290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0693" y="235488"/>
            <a:ext cx="2819400" cy="2882900"/>
          </a:xfrm>
          <a:prstGeom prst="rect">
            <a:avLst/>
          </a:prstGeom>
        </p:spPr>
      </p:pic>
      <p:pic>
        <p:nvPicPr>
          <p:cNvPr id="5" name="Picture 4"/>
          <p:cNvPicPr>
            <a:picLocks noChangeAspect="1"/>
          </p:cNvPicPr>
          <p:nvPr/>
        </p:nvPicPr>
        <p:blipFill>
          <a:blip r:embed="rId4"/>
          <a:stretch>
            <a:fillRect/>
          </a:stretch>
        </p:blipFill>
        <p:spPr>
          <a:xfrm>
            <a:off x="1974962" y="2425700"/>
            <a:ext cx="5346475" cy="3410488"/>
          </a:xfrm>
          <a:prstGeom prst="rect">
            <a:avLst/>
          </a:prstGeom>
        </p:spPr>
      </p:pic>
      <p:pic>
        <p:nvPicPr>
          <p:cNvPr id="4" name="Picture 3"/>
          <p:cNvPicPr>
            <a:picLocks noChangeAspect="1"/>
          </p:cNvPicPr>
          <p:nvPr/>
        </p:nvPicPr>
        <p:blipFill>
          <a:blip r:embed="rId5"/>
          <a:stretch>
            <a:fillRect/>
          </a:stretch>
        </p:blipFill>
        <p:spPr>
          <a:xfrm>
            <a:off x="5045201" y="1292950"/>
            <a:ext cx="3175000" cy="2552700"/>
          </a:xfrm>
          <a:prstGeom prst="rect">
            <a:avLst/>
          </a:prstGeom>
        </p:spPr>
      </p:pic>
      <p:sp>
        <p:nvSpPr>
          <p:cNvPr id="6" name="TextBox 5"/>
          <p:cNvSpPr txBox="1"/>
          <p:nvPr/>
        </p:nvSpPr>
        <p:spPr>
          <a:xfrm>
            <a:off x="4648200" y="444500"/>
            <a:ext cx="1499780" cy="461665"/>
          </a:xfrm>
          <a:prstGeom prst="rect">
            <a:avLst/>
          </a:prstGeom>
          <a:noFill/>
        </p:spPr>
        <p:txBody>
          <a:bodyPr wrap="none" rtlCol="0">
            <a:spAutoFit/>
          </a:bodyPr>
          <a:lstStyle/>
          <a:p>
            <a:r>
              <a:rPr lang="en-US" sz="2400" dirty="0" smtClean="0"/>
              <a:t>1980: Cars</a:t>
            </a:r>
            <a:endParaRPr lang="en-US" sz="2400" dirty="0"/>
          </a:p>
        </p:txBody>
      </p:sp>
    </p:spTree>
    <p:extLst>
      <p:ext uri="{BB962C8B-B14F-4D97-AF65-F5344CB8AC3E}">
        <p14:creationId xmlns:p14="http://schemas.microsoft.com/office/powerpoint/2010/main" val="3404251836"/>
      </p:ext>
    </p:extLst>
  </p:cSld>
  <p:clrMapOvr>
    <a:masterClrMapping/>
  </p:clrMapOvr>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524000"/>
            <a:ext cx="9144000" cy="3789815"/>
          </a:xfrm>
          <a:prstGeom prst="rect">
            <a:avLst/>
          </a:prstGeom>
        </p:spPr>
      </p:pic>
      <p:sp>
        <p:nvSpPr>
          <p:cNvPr id="5" name="TextBox 4"/>
          <p:cNvSpPr txBox="1"/>
          <p:nvPr/>
        </p:nvSpPr>
        <p:spPr>
          <a:xfrm>
            <a:off x="1409700" y="571500"/>
            <a:ext cx="5842000" cy="584776"/>
          </a:xfrm>
          <a:prstGeom prst="rect">
            <a:avLst/>
          </a:prstGeom>
          <a:noFill/>
        </p:spPr>
        <p:txBody>
          <a:bodyPr wrap="square" rtlCol="0">
            <a:spAutoFit/>
          </a:bodyPr>
          <a:lstStyle/>
          <a:p>
            <a:r>
              <a:rPr lang="en-US" sz="3200" dirty="0" smtClean="0"/>
              <a:t>I’ll let Hugh have the last words</a:t>
            </a:r>
            <a:r>
              <a:rPr lang="en-US" sz="2800" dirty="0" smtClean="0"/>
              <a:t>:</a:t>
            </a:r>
            <a:endParaRPr lang="en-US" sz="2800" dirty="0"/>
          </a:p>
        </p:txBody>
      </p:sp>
    </p:spTree>
    <p:extLst>
      <p:ext uri="{BB962C8B-B14F-4D97-AF65-F5344CB8AC3E}">
        <p14:creationId xmlns:p14="http://schemas.microsoft.com/office/powerpoint/2010/main" val="192839409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446722" y="1738870"/>
            <a:ext cx="3200400" cy="2540000"/>
          </a:xfrm>
          <a:prstGeom prst="rect">
            <a:avLst/>
          </a:prstGeom>
        </p:spPr>
      </p:pic>
      <p:sp>
        <p:nvSpPr>
          <p:cNvPr id="2" name="TextBox 1"/>
          <p:cNvSpPr txBox="1"/>
          <p:nvPr/>
        </p:nvSpPr>
        <p:spPr>
          <a:xfrm>
            <a:off x="446722" y="355600"/>
            <a:ext cx="3769677" cy="1477328"/>
          </a:xfrm>
          <a:prstGeom prst="rect">
            <a:avLst/>
          </a:prstGeom>
          <a:noFill/>
        </p:spPr>
        <p:txBody>
          <a:bodyPr wrap="square" rtlCol="0">
            <a:spAutoFit/>
          </a:bodyPr>
          <a:lstStyle/>
          <a:p>
            <a:r>
              <a:rPr lang="en-US" dirty="0" smtClean="0"/>
              <a:t>1980: You probably didn’t have a home computer. If you did, it may have had an optional tape drive. </a:t>
            </a:r>
            <a:br>
              <a:rPr lang="en-US" dirty="0" smtClean="0"/>
            </a:br>
            <a:r>
              <a:rPr lang="en-US" dirty="0" smtClean="0"/>
              <a:t>A cassette tape drive.</a:t>
            </a:r>
          </a:p>
          <a:p>
            <a:endParaRPr lang="en-US" dirty="0"/>
          </a:p>
        </p:txBody>
      </p:sp>
      <p:pic>
        <p:nvPicPr>
          <p:cNvPr id="5" name="Picture 4"/>
          <p:cNvPicPr>
            <a:picLocks noChangeAspect="1"/>
          </p:cNvPicPr>
          <p:nvPr/>
        </p:nvPicPr>
        <p:blipFill>
          <a:blip r:embed="rId4"/>
          <a:stretch>
            <a:fillRect/>
          </a:stretch>
        </p:blipFill>
        <p:spPr>
          <a:xfrm>
            <a:off x="4864099" y="3237470"/>
            <a:ext cx="3289300" cy="2463800"/>
          </a:xfrm>
          <a:prstGeom prst="rect">
            <a:avLst/>
          </a:prstGeom>
        </p:spPr>
      </p:pic>
      <p:pic>
        <p:nvPicPr>
          <p:cNvPr id="9" name="Picture 8"/>
          <p:cNvPicPr>
            <a:picLocks noChangeAspect="1"/>
          </p:cNvPicPr>
          <p:nvPr/>
        </p:nvPicPr>
        <p:blipFill>
          <a:blip r:embed="rId5"/>
          <a:stretch>
            <a:fillRect/>
          </a:stretch>
        </p:blipFill>
        <p:spPr>
          <a:xfrm>
            <a:off x="4216399" y="189656"/>
            <a:ext cx="4485324" cy="2940379"/>
          </a:xfrm>
          <a:prstGeom prst="rect">
            <a:avLst/>
          </a:prstGeom>
        </p:spPr>
      </p:pic>
      <p:pic>
        <p:nvPicPr>
          <p:cNvPr id="6" name="Picture 5"/>
          <p:cNvPicPr>
            <a:picLocks noChangeAspect="1"/>
          </p:cNvPicPr>
          <p:nvPr/>
        </p:nvPicPr>
        <p:blipFill>
          <a:blip r:embed="rId6"/>
          <a:stretch>
            <a:fillRect/>
          </a:stretch>
        </p:blipFill>
        <p:spPr>
          <a:xfrm>
            <a:off x="878522" y="3008870"/>
            <a:ext cx="3429000" cy="2374900"/>
          </a:xfrm>
          <a:prstGeom prst="rect">
            <a:avLst/>
          </a:prstGeom>
        </p:spPr>
      </p:pic>
    </p:spTree>
    <p:extLst>
      <p:ext uri="{BB962C8B-B14F-4D97-AF65-F5344CB8AC3E}">
        <p14:creationId xmlns:p14="http://schemas.microsoft.com/office/powerpoint/2010/main" val="282416608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8000" y="1803400"/>
            <a:ext cx="4864100" cy="2031325"/>
          </a:xfrm>
          <a:prstGeom prst="rect">
            <a:avLst/>
          </a:prstGeom>
        </p:spPr>
        <p:txBody>
          <a:bodyPr wrap="square">
            <a:spAutoFit/>
          </a:bodyPr>
          <a:lstStyle/>
          <a:p>
            <a:r>
              <a:rPr lang="en-US" dirty="0" smtClean="0">
                <a:solidFill>
                  <a:schemeClr val="accent3">
                    <a:lumMod val="50000"/>
                  </a:schemeClr>
                </a:solidFill>
                <a:latin typeface="Lucida Console"/>
                <a:cs typeface="Lucida Console"/>
              </a:rPr>
              <a:t>September 30, 1980: Digital Equipment Corporation, Intel and Xerox introduce the DIX standard for Ethernet, IEEE 802.3, 10BASE5 the first implementation outside of Xerox Corporation, and the first to support10 Mbit/s speeds.</a:t>
            </a:r>
            <a:endParaRPr lang="en-US" dirty="0">
              <a:solidFill>
                <a:schemeClr val="accent3">
                  <a:lumMod val="50000"/>
                </a:schemeClr>
              </a:solidFill>
              <a:latin typeface="Lucida Console"/>
              <a:cs typeface="Lucida Console"/>
            </a:endParaRPr>
          </a:p>
        </p:txBody>
      </p:sp>
      <p:pic>
        <p:nvPicPr>
          <p:cNvPr id="3" name="Picture 2"/>
          <p:cNvPicPr>
            <a:picLocks noChangeAspect="1"/>
          </p:cNvPicPr>
          <p:nvPr/>
        </p:nvPicPr>
        <p:blipFill>
          <a:blip r:embed="rId3"/>
          <a:stretch>
            <a:fillRect/>
          </a:stretch>
        </p:blipFill>
        <p:spPr>
          <a:xfrm>
            <a:off x="5085968" y="2947984"/>
            <a:ext cx="3289300" cy="2476500"/>
          </a:xfrm>
          <a:prstGeom prst="rect">
            <a:avLst/>
          </a:prstGeom>
        </p:spPr>
      </p:pic>
      <p:pic>
        <p:nvPicPr>
          <p:cNvPr id="5" name="Picture 4"/>
          <p:cNvPicPr>
            <a:picLocks noChangeAspect="1"/>
          </p:cNvPicPr>
          <p:nvPr/>
        </p:nvPicPr>
        <p:blipFill>
          <a:blip r:embed="rId4"/>
          <a:stretch>
            <a:fillRect/>
          </a:stretch>
        </p:blipFill>
        <p:spPr>
          <a:xfrm>
            <a:off x="5754442" y="318532"/>
            <a:ext cx="2032000" cy="1320800"/>
          </a:xfrm>
          <a:prstGeom prst="rect">
            <a:avLst/>
          </a:prstGeom>
        </p:spPr>
      </p:pic>
      <p:sp>
        <p:nvSpPr>
          <p:cNvPr id="7" name="TextBox 6"/>
          <p:cNvSpPr txBox="1"/>
          <p:nvPr/>
        </p:nvSpPr>
        <p:spPr>
          <a:xfrm>
            <a:off x="939800" y="609600"/>
            <a:ext cx="3251200" cy="923330"/>
          </a:xfrm>
          <a:prstGeom prst="rect">
            <a:avLst/>
          </a:prstGeom>
          <a:noFill/>
        </p:spPr>
        <p:txBody>
          <a:bodyPr wrap="square" rtlCol="0">
            <a:spAutoFit/>
          </a:bodyPr>
          <a:lstStyle/>
          <a:p>
            <a:r>
              <a:rPr lang="en-US" dirty="0" smtClean="0"/>
              <a:t>1980: Computer Networking—Ethernet networking was a brand new idea</a:t>
            </a:r>
            <a:endParaRPr lang="en-US" dirty="0"/>
          </a:p>
        </p:txBody>
      </p:sp>
    </p:spTree>
    <p:extLst>
      <p:ext uri="{BB962C8B-B14F-4D97-AF65-F5344CB8AC3E}">
        <p14:creationId xmlns:p14="http://schemas.microsoft.com/office/powerpoint/2010/main" val="241958206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23900" y="660401"/>
            <a:ext cx="2628900" cy="5078314"/>
          </a:xfrm>
          <a:prstGeom prst="rect">
            <a:avLst/>
          </a:prstGeom>
        </p:spPr>
        <p:txBody>
          <a:bodyPr wrap="square">
            <a:spAutoFit/>
          </a:bodyPr>
          <a:lstStyle/>
          <a:p>
            <a:r>
              <a:rPr lang="en-US" dirty="0" smtClean="0"/>
              <a:t>1980: </a:t>
            </a:r>
          </a:p>
          <a:p>
            <a:endParaRPr lang="en-US" dirty="0" smtClean="0"/>
          </a:p>
          <a:p>
            <a:r>
              <a:rPr lang="en-US" dirty="0" smtClean="0"/>
              <a:t>IBM hires Paul Allen and Bill Gates to create an operating system for a new PC.</a:t>
            </a:r>
          </a:p>
          <a:p>
            <a:r>
              <a:rPr lang="en-US" dirty="0" smtClean="0"/>
              <a:t> </a:t>
            </a:r>
          </a:p>
          <a:p>
            <a:r>
              <a:rPr lang="en-US" dirty="0" smtClean="0"/>
              <a:t>The pair buy the rights to a simple operating system manufactured by Seattle Computer Products and use it as a template.</a:t>
            </a:r>
          </a:p>
          <a:p>
            <a:endParaRPr lang="en-US" dirty="0"/>
          </a:p>
          <a:p>
            <a:r>
              <a:rPr lang="en-US" dirty="0" smtClean="0"/>
              <a:t>IBM allows the two to keep the marketing rights to the operating system, called DOS.</a:t>
            </a:r>
          </a:p>
          <a:p>
            <a:endParaRPr lang="en-US" dirty="0"/>
          </a:p>
        </p:txBody>
      </p:sp>
      <p:pic>
        <p:nvPicPr>
          <p:cNvPr id="3" name="Picture 2"/>
          <p:cNvPicPr>
            <a:picLocks noChangeAspect="1"/>
          </p:cNvPicPr>
          <p:nvPr/>
        </p:nvPicPr>
        <p:blipFill>
          <a:blip r:embed="rId3"/>
          <a:stretch>
            <a:fillRect/>
          </a:stretch>
        </p:blipFill>
        <p:spPr>
          <a:xfrm>
            <a:off x="3921816" y="1409700"/>
            <a:ext cx="4536384" cy="3073400"/>
          </a:xfrm>
          <a:prstGeom prst="rect">
            <a:avLst/>
          </a:prstGeom>
        </p:spPr>
      </p:pic>
    </p:spTree>
    <p:extLst>
      <p:ext uri="{BB962C8B-B14F-4D97-AF65-F5344CB8AC3E}">
        <p14:creationId xmlns:p14="http://schemas.microsoft.com/office/powerpoint/2010/main" val="270858968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Libraries were concerned about their future in</a:t>
            </a:r>
            <a:endParaRPr lang="en-US" dirty="0"/>
          </a:p>
        </p:txBody>
      </p:sp>
      <p:sp>
        <p:nvSpPr>
          <p:cNvPr id="3" name="Subtitle 2"/>
          <p:cNvSpPr>
            <a:spLocks noGrp="1"/>
          </p:cNvSpPr>
          <p:nvPr>
            <p:ph type="subTitle" idx="1"/>
          </p:nvPr>
        </p:nvSpPr>
        <p:spPr/>
        <p:txBody>
          <a:bodyPr/>
          <a:lstStyle/>
          <a:p>
            <a:endParaRPr lang="en-US" dirty="0"/>
          </a:p>
        </p:txBody>
      </p:sp>
      <p:pic>
        <p:nvPicPr>
          <p:cNvPr id="4" name="Picture 3"/>
          <p:cNvPicPr>
            <a:picLocks noChangeAspect="1"/>
          </p:cNvPicPr>
          <p:nvPr/>
        </p:nvPicPr>
        <p:blipFill>
          <a:blip r:embed="rId3"/>
          <a:stretch>
            <a:fillRect/>
          </a:stretch>
        </p:blipFill>
        <p:spPr>
          <a:xfrm>
            <a:off x="2463800" y="4000500"/>
            <a:ext cx="4038600" cy="1638300"/>
          </a:xfrm>
          <a:prstGeom prst="rect">
            <a:avLst/>
          </a:prstGeom>
        </p:spPr>
      </p:pic>
    </p:spTree>
    <p:extLst>
      <p:ext uri="{BB962C8B-B14F-4D97-AF65-F5344CB8AC3E}">
        <p14:creationId xmlns:p14="http://schemas.microsoft.com/office/powerpoint/2010/main" val="378807760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774700"/>
            <a:ext cx="9282545" cy="5956300"/>
          </a:xfrm>
          <a:prstGeom prst="rect">
            <a:avLst/>
          </a:prstGeom>
        </p:spPr>
      </p:pic>
    </p:spTree>
    <p:extLst>
      <p:ext uri="{BB962C8B-B14F-4D97-AF65-F5344CB8AC3E}">
        <p14:creationId xmlns:p14="http://schemas.microsoft.com/office/powerpoint/2010/main" val="52284131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39700"/>
            <a:ext cx="9208243" cy="5461000"/>
          </a:xfrm>
          <a:prstGeom prst="rect">
            <a:avLst/>
          </a:prstGeom>
        </p:spPr>
      </p:pic>
    </p:spTree>
    <p:extLst>
      <p:ext uri="{BB962C8B-B14F-4D97-AF65-F5344CB8AC3E}">
        <p14:creationId xmlns:p14="http://schemas.microsoft.com/office/powerpoint/2010/main" val="302048519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I-Share’s Origins</a:t>
            </a:r>
            <a:endParaRPr lang="en-US" dirty="0"/>
          </a:p>
        </p:txBody>
      </p:sp>
      <p:sp>
        <p:nvSpPr>
          <p:cNvPr id="5" name="Content Placeholder 4"/>
          <p:cNvSpPr>
            <a:spLocks noGrp="1"/>
          </p:cNvSpPr>
          <p:nvPr>
            <p:ph idx="1"/>
          </p:nvPr>
        </p:nvSpPr>
        <p:spPr/>
        <p:txBody>
          <a:bodyPr>
            <a:normAutofit fontScale="92500" lnSpcReduction="20000"/>
          </a:bodyPr>
          <a:lstStyle/>
          <a:p>
            <a:r>
              <a:rPr lang="en-US" dirty="0"/>
              <a:t>IBHE stated a vision in 1966 for finding a way to get the Illinois college and university libraries to cooperate through </a:t>
            </a:r>
            <a:r>
              <a:rPr lang="en-US" dirty="0" smtClean="0"/>
              <a:t>technology</a:t>
            </a:r>
          </a:p>
          <a:p>
            <a:r>
              <a:rPr lang="en-US" dirty="0" smtClean="0"/>
              <a:t>LCS, Library Computer System software developed by IBM and Ohio State University in the early 1970’s</a:t>
            </a:r>
          </a:p>
          <a:p>
            <a:r>
              <a:rPr lang="en-US" dirty="0" smtClean="0"/>
              <a:t>IBHE/IACRL joint committee selected LCS over other options for a shared system</a:t>
            </a:r>
          </a:p>
          <a:p>
            <a:r>
              <a:rPr lang="en-US" dirty="0" smtClean="0"/>
              <a:t>And there was one individual who stood out among the many who played leading roles in this period of change…</a:t>
            </a:r>
            <a:endParaRPr lang="en-US" dirty="0"/>
          </a:p>
        </p:txBody>
      </p:sp>
    </p:spTree>
    <p:extLst>
      <p:ext uri="{BB962C8B-B14F-4D97-AF65-F5344CB8AC3E}">
        <p14:creationId xmlns:p14="http://schemas.microsoft.com/office/powerpoint/2010/main" val="116932170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About Me</a:t>
            </a:r>
            <a:endParaRPr lang="en-US" dirty="0"/>
          </a:p>
        </p:txBody>
      </p:sp>
      <p:sp>
        <p:nvSpPr>
          <p:cNvPr id="3" name="Content Placeholder 2"/>
          <p:cNvSpPr>
            <a:spLocks noGrp="1"/>
          </p:cNvSpPr>
          <p:nvPr>
            <p:ph idx="1"/>
          </p:nvPr>
        </p:nvSpPr>
        <p:spPr>
          <a:xfrm>
            <a:off x="457200" y="1600200"/>
            <a:ext cx="8432800" cy="4525963"/>
          </a:xfrm>
        </p:spPr>
        <p:txBody>
          <a:bodyPr>
            <a:normAutofit fontScale="85000" lnSpcReduction="10000"/>
          </a:bodyPr>
          <a:lstStyle/>
          <a:p>
            <a:pPr marL="0" indent="0">
              <a:lnSpc>
                <a:spcPct val="110000"/>
              </a:lnSpc>
              <a:buNone/>
            </a:pPr>
            <a:r>
              <a:rPr lang="en-US" dirty="0"/>
              <a:t>1978 </a:t>
            </a:r>
            <a:r>
              <a:rPr lang="en-US" dirty="0" smtClean="0"/>
              <a:t>	Grad student and GA </a:t>
            </a:r>
            <a:r>
              <a:rPr lang="en-US" dirty="0"/>
              <a:t>at UIUC in Lib </a:t>
            </a:r>
            <a:r>
              <a:rPr lang="en-US" dirty="0" err="1"/>
              <a:t>Sci</a:t>
            </a:r>
            <a:r>
              <a:rPr lang="en-US" dirty="0"/>
              <a:t>, </a:t>
            </a:r>
            <a:r>
              <a:rPr lang="en-US" i="1" u="sng" dirty="0" smtClean="0"/>
              <a:t>everyone</a:t>
            </a:r>
            <a:r>
              <a:rPr lang="en-US" dirty="0" smtClean="0"/>
              <a:t> on UIUC staff working on</a:t>
            </a:r>
            <a:r>
              <a:rPr lang="en-US" dirty="0"/>
              <a:t> </a:t>
            </a:r>
            <a:r>
              <a:rPr lang="en-US" dirty="0" smtClean="0"/>
              <a:t>LCS  migration &amp; implementation</a:t>
            </a:r>
            <a:endParaRPr lang="en-US" dirty="0"/>
          </a:p>
          <a:p>
            <a:pPr marL="0" indent="0">
              <a:lnSpc>
                <a:spcPct val="110000"/>
              </a:lnSpc>
              <a:buNone/>
            </a:pPr>
            <a:r>
              <a:rPr lang="en-US" dirty="0" smtClean="0"/>
              <a:t>1979	MS </a:t>
            </a:r>
            <a:r>
              <a:rPr lang="en-US" dirty="0"/>
              <a:t>in LS UIUC, hired at NIU in August</a:t>
            </a:r>
          </a:p>
          <a:p>
            <a:pPr marL="0" indent="0">
              <a:lnSpc>
                <a:spcPct val="110000"/>
              </a:lnSpc>
              <a:buNone/>
            </a:pPr>
            <a:r>
              <a:rPr lang="en-US" dirty="0"/>
              <a:t>1980 </a:t>
            </a:r>
            <a:r>
              <a:rPr lang="en-US" dirty="0" smtClean="0"/>
              <a:t>  Coordinating </a:t>
            </a:r>
            <a:r>
              <a:rPr lang="en-US" dirty="0"/>
              <a:t>LCS training at NIU</a:t>
            </a:r>
          </a:p>
          <a:p>
            <a:pPr marL="0" indent="0">
              <a:lnSpc>
                <a:spcPct val="110000"/>
              </a:lnSpc>
              <a:buNone/>
            </a:pPr>
            <a:r>
              <a:rPr lang="en-US" dirty="0"/>
              <a:t>1981 	</a:t>
            </a:r>
            <a:r>
              <a:rPr lang="en-US" dirty="0" smtClean="0"/>
              <a:t>Asst</a:t>
            </a:r>
            <a:r>
              <a:rPr lang="en-US" dirty="0"/>
              <a:t>. Head Automated Records, NIU  </a:t>
            </a:r>
            <a:endParaRPr lang="en-US" dirty="0" smtClean="0"/>
          </a:p>
          <a:p>
            <a:pPr marL="514350" indent="-514350">
              <a:lnSpc>
                <a:spcPct val="110000"/>
              </a:lnSpc>
              <a:buAutoNum type="arabicPlain" startAt="1983"/>
            </a:pPr>
            <a:r>
              <a:rPr lang="en-US" dirty="0" smtClean="0"/>
              <a:t>   Hired </a:t>
            </a:r>
            <a:r>
              <a:rPr lang="en-US" dirty="0"/>
              <a:t>by UI to be Library Systems </a:t>
            </a:r>
            <a:r>
              <a:rPr lang="en-US" dirty="0" smtClean="0"/>
              <a:t>Coordinator</a:t>
            </a:r>
          </a:p>
          <a:p>
            <a:pPr marL="0" indent="0">
              <a:lnSpc>
                <a:spcPct val="110000"/>
              </a:lnSpc>
              <a:buNone/>
            </a:pPr>
            <a:r>
              <a:rPr lang="en-US" dirty="0" smtClean="0"/>
              <a:t>1989 </a:t>
            </a:r>
            <a:r>
              <a:rPr lang="en-US" dirty="0" smtClean="0"/>
              <a:t>	ILCSO </a:t>
            </a:r>
            <a:r>
              <a:rPr lang="en-US" dirty="0"/>
              <a:t>staff consolidated in Urbana</a:t>
            </a:r>
          </a:p>
          <a:p>
            <a:pPr marL="0" indent="0">
              <a:lnSpc>
                <a:spcPct val="110000"/>
              </a:lnSpc>
              <a:buNone/>
            </a:pPr>
            <a:r>
              <a:rPr lang="en-US" dirty="0"/>
              <a:t>2005 </a:t>
            </a:r>
            <a:r>
              <a:rPr lang="en-US" dirty="0" smtClean="0"/>
              <a:t>	CARLI</a:t>
            </a:r>
            <a:r>
              <a:rPr lang="en-US" dirty="0"/>
              <a:t>, </a:t>
            </a:r>
            <a:r>
              <a:rPr lang="en-US" dirty="0" smtClean="0"/>
              <a:t>new org., new </a:t>
            </a:r>
            <a:r>
              <a:rPr lang="en-US" dirty="0"/>
              <a:t>title, Director of User Services</a:t>
            </a:r>
          </a:p>
          <a:p>
            <a:pPr marL="0" indent="0">
              <a:lnSpc>
                <a:spcPct val="110000"/>
              </a:lnSpc>
              <a:buNone/>
            </a:pPr>
            <a:r>
              <a:rPr lang="en-US" dirty="0"/>
              <a:t>2015  </a:t>
            </a:r>
            <a:r>
              <a:rPr lang="en-US" dirty="0" smtClean="0"/>
              <a:t>	Still </a:t>
            </a:r>
            <a:r>
              <a:rPr lang="en-US" dirty="0"/>
              <a:t>here, where do the years go...</a:t>
            </a:r>
          </a:p>
        </p:txBody>
      </p:sp>
    </p:spTree>
    <p:extLst>
      <p:ext uri="{BB962C8B-B14F-4D97-AF65-F5344CB8AC3E}">
        <p14:creationId xmlns:p14="http://schemas.microsoft.com/office/powerpoint/2010/main" val="147684513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54000"/>
            <a:ext cx="8229600" cy="787400"/>
          </a:xfrm>
        </p:spPr>
        <p:txBody>
          <a:bodyPr/>
          <a:lstStyle/>
          <a:p>
            <a:r>
              <a:rPr lang="en-US" dirty="0" smtClean="0"/>
              <a:t>Meet Hugh C. Atkinson</a:t>
            </a:r>
            <a:endParaRPr lang="en-US" dirty="0"/>
          </a:p>
        </p:txBody>
      </p:sp>
      <p:pic>
        <p:nvPicPr>
          <p:cNvPr id="6" name="Content Placeholder 5"/>
          <p:cNvPicPr>
            <a:picLocks noGrp="1" noChangeAspect="1"/>
          </p:cNvPicPr>
          <p:nvPr>
            <p:ph idx="1"/>
          </p:nvPr>
        </p:nvPicPr>
        <p:blipFill rotWithShape="1">
          <a:blip r:embed="rId3"/>
          <a:srcRect r="54" b="6234"/>
          <a:stretch/>
        </p:blipFill>
        <p:spPr>
          <a:xfrm>
            <a:off x="4686300" y="1417638"/>
            <a:ext cx="3352800" cy="4394199"/>
          </a:xfrm>
          <a:prstGeom prst="rect">
            <a:avLst/>
          </a:prstGeom>
        </p:spPr>
      </p:pic>
      <p:sp>
        <p:nvSpPr>
          <p:cNvPr id="2" name="TextBox 1"/>
          <p:cNvSpPr txBox="1"/>
          <p:nvPr/>
        </p:nvSpPr>
        <p:spPr>
          <a:xfrm>
            <a:off x="457200" y="1225688"/>
            <a:ext cx="3848100" cy="5078314"/>
          </a:xfrm>
          <a:prstGeom prst="rect">
            <a:avLst/>
          </a:prstGeom>
          <a:noFill/>
        </p:spPr>
        <p:txBody>
          <a:bodyPr wrap="square" rtlCol="0">
            <a:spAutoFit/>
          </a:bodyPr>
          <a:lstStyle/>
          <a:p>
            <a:pPr marL="285750" indent="-285750">
              <a:buFont typeface="Arial"/>
              <a:buChar char="•"/>
            </a:pPr>
            <a:r>
              <a:rPr lang="en-US" dirty="0" smtClean="0"/>
              <a:t>Glen Ellyn, Illinois native</a:t>
            </a:r>
          </a:p>
          <a:p>
            <a:pPr marL="285750" indent="-285750">
              <a:buFont typeface="Arial"/>
              <a:buChar char="•"/>
            </a:pPr>
            <a:r>
              <a:rPr lang="en-US" dirty="0" smtClean="0"/>
              <a:t>M.A. from Univ. of Chicago library school</a:t>
            </a:r>
          </a:p>
          <a:p>
            <a:pPr marL="285750" indent="-285750">
              <a:buFont typeface="Arial"/>
              <a:buChar char="•"/>
            </a:pPr>
            <a:r>
              <a:rPr lang="en-US" dirty="0" smtClean="0"/>
              <a:t>Worked at Univ. of Chicago, SUNY</a:t>
            </a:r>
          </a:p>
          <a:p>
            <a:pPr marL="285750" indent="-285750">
              <a:buFont typeface="Arial"/>
              <a:buChar char="•"/>
            </a:pPr>
            <a:r>
              <a:rPr lang="en-US" dirty="0" smtClean="0"/>
              <a:t>Library Director at Ohio State Univ. 1971-76</a:t>
            </a:r>
          </a:p>
          <a:p>
            <a:pPr marL="285750" indent="-285750">
              <a:buFont typeface="Arial"/>
              <a:buChar char="•"/>
            </a:pPr>
            <a:r>
              <a:rPr lang="en-US" dirty="0" smtClean="0"/>
              <a:t>Library Director at UIUC 1976-1986</a:t>
            </a:r>
          </a:p>
          <a:p>
            <a:pPr marL="285750" indent="-285750">
              <a:buFont typeface="Arial"/>
              <a:buChar char="•"/>
            </a:pPr>
            <a:endParaRPr lang="en-US" dirty="0"/>
          </a:p>
          <a:p>
            <a:pPr marL="285750" indent="-285750">
              <a:buFont typeface="Arial"/>
              <a:buChar char="•"/>
            </a:pPr>
            <a:r>
              <a:rPr lang="en-US" dirty="0" smtClean="0"/>
              <a:t>Led the effort to bring LCS to Illinois for a state-wide implementation</a:t>
            </a:r>
          </a:p>
          <a:p>
            <a:pPr marL="285750" indent="-285750">
              <a:buFont typeface="Arial"/>
              <a:buChar char="•"/>
            </a:pPr>
            <a:endParaRPr lang="en-US" dirty="0"/>
          </a:p>
          <a:p>
            <a:pPr marL="285750" indent="-285750">
              <a:buFont typeface="Arial"/>
              <a:buChar char="•"/>
            </a:pPr>
            <a:r>
              <a:rPr lang="en-US" dirty="0" smtClean="0"/>
              <a:t>Died at age 53 in 1986</a:t>
            </a:r>
          </a:p>
          <a:p>
            <a:pPr marL="285750" indent="-285750">
              <a:buFont typeface="Arial"/>
              <a:buChar char="•"/>
            </a:pPr>
            <a:r>
              <a:rPr lang="en-US" dirty="0" smtClean="0"/>
              <a:t>Memorialized in the ALA LITA Atkinson award recognizing innovation and risk taking, and by ILA in the Atkinson award recognizing long term impact in library cooperation</a:t>
            </a:r>
          </a:p>
        </p:txBody>
      </p:sp>
    </p:spTree>
    <p:extLst>
      <p:ext uri="{BB962C8B-B14F-4D97-AF65-F5344CB8AC3E}">
        <p14:creationId xmlns:p14="http://schemas.microsoft.com/office/powerpoint/2010/main" val="113614759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832100" y="801757"/>
            <a:ext cx="5549900" cy="4978400"/>
          </a:xfrm>
          <a:prstGeom prst="rect">
            <a:avLst/>
          </a:prstGeom>
        </p:spPr>
      </p:pic>
      <p:pic>
        <p:nvPicPr>
          <p:cNvPr id="7" name="Picture 6"/>
          <p:cNvPicPr>
            <a:picLocks noChangeAspect="1"/>
          </p:cNvPicPr>
          <p:nvPr/>
        </p:nvPicPr>
        <p:blipFill>
          <a:blip r:embed="rId4"/>
          <a:stretch>
            <a:fillRect/>
          </a:stretch>
        </p:blipFill>
        <p:spPr>
          <a:xfrm>
            <a:off x="508000" y="177800"/>
            <a:ext cx="2324100" cy="1676400"/>
          </a:xfrm>
          <a:prstGeom prst="rect">
            <a:avLst/>
          </a:prstGeom>
        </p:spPr>
      </p:pic>
    </p:spTree>
    <p:extLst>
      <p:ext uri="{BB962C8B-B14F-4D97-AF65-F5344CB8AC3E}">
        <p14:creationId xmlns:p14="http://schemas.microsoft.com/office/powerpoint/2010/main" val="423481218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0400" y="431800"/>
            <a:ext cx="7404100" cy="1754327"/>
          </a:xfrm>
          <a:prstGeom prst="rect">
            <a:avLst/>
          </a:prstGeom>
          <a:noFill/>
        </p:spPr>
        <p:txBody>
          <a:bodyPr wrap="square" rtlCol="0">
            <a:spAutoFit/>
          </a:bodyPr>
          <a:lstStyle/>
          <a:p>
            <a:r>
              <a:rPr lang="en-US" dirty="0" smtClean="0"/>
              <a:t>1980:  There was no Internet as we know it. No </a:t>
            </a:r>
            <a:r>
              <a:rPr lang="en-US" dirty="0" err="1" smtClean="0"/>
              <a:t>Wifi</a:t>
            </a:r>
            <a:r>
              <a:rPr lang="en-US" dirty="0" smtClean="0"/>
              <a:t>.</a:t>
            </a:r>
          </a:p>
          <a:p>
            <a:r>
              <a:rPr lang="en-US" dirty="0" smtClean="0"/>
              <a:t>All connections to LCS were by dedicated phone lines between the libraries and Roosevelt Road Building at UIC.</a:t>
            </a:r>
          </a:p>
          <a:p>
            <a:r>
              <a:rPr lang="en-US" dirty="0" smtClean="0"/>
              <a:t>These are multiplexors that split phone lines over several ports (hard wired terminals or dial up ports)</a:t>
            </a:r>
          </a:p>
          <a:p>
            <a:endParaRPr lang="en-US" dirty="0"/>
          </a:p>
        </p:txBody>
      </p:sp>
      <p:pic>
        <p:nvPicPr>
          <p:cNvPr id="4" name="Picture 3"/>
          <p:cNvPicPr>
            <a:picLocks noChangeAspect="1"/>
          </p:cNvPicPr>
          <p:nvPr/>
        </p:nvPicPr>
        <p:blipFill>
          <a:blip r:embed="rId3"/>
          <a:stretch>
            <a:fillRect/>
          </a:stretch>
        </p:blipFill>
        <p:spPr>
          <a:xfrm>
            <a:off x="2095500" y="2100360"/>
            <a:ext cx="5851411" cy="3767039"/>
          </a:xfrm>
          <a:prstGeom prst="rect">
            <a:avLst/>
          </a:prstGeom>
        </p:spPr>
      </p:pic>
    </p:spTree>
    <p:extLst>
      <p:ext uri="{BB962C8B-B14F-4D97-AF65-F5344CB8AC3E}">
        <p14:creationId xmlns:p14="http://schemas.microsoft.com/office/powerpoint/2010/main" val="188895773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50900" y="1905000"/>
            <a:ext cx="7431128" cy="4140200"/>
          </a:xfrm>
          <a:prstGeom prst="rect">
            <a:avLst/>
          </a:prstGeom>
        </p:spPr>
      </p:pic>
      <p:sp>
        <p:nvSpPr>
          <p:cNvPr id="3" name="TextBox 2"/>
          <p:cNvSpPr txBox="1"/>
          <p:nvPr/>
        </p:nvSpPr>
        <p:spPr>
          <a:xfrm>
            <a:off x="1397000" y="1054100"/>
            <a:ext cx="3950345" cy="646331"/>
          </a:xfrm>
          <a:prstGeom prst="rect">
            <a:avLst/>
          </a:prstGeom>
          <a:noFill/>
        </p:spPr>
        <p:txBody>
          <a:bodyPr wrap="none" rtlCol="0">
            <a:spAutoFit/>
          </a:bodyPr>
          <a:lstStyle/>
          <a:p>
            <a:r>
              <a:rPr lang="en-US" dirty="0" smtClean="0"/>
              <a:t>From LCS Status Report #1, August 1979</a:t>
            </a:r>
          </a:p>
          <a:p>
            <a:endParaRPr lang="en-US" dirty="0"/>
          </a:p>
        </p:txBody>
      </p:sp>
    </p:spTree>
    <p:extLst>
      <p:ext uri="{BB962C8B-B14F-4D97-AF65-F5344CB8AC3E}">
        <p14:creationId xmlns:p14="http://schemas.microsoft.com/office/powerpoint/2010/main" val="25985657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35200" y="1731766"/>
            <a:ext cx="6172200" cy="3913268"/>
          </a:xfrm>
          <a:prstGeom prst="rect">
            <a:avLst/>
          </a:prstGeom>
        </p:spPr>
      </p:pic>
      <p:sp>
        <p:nvSpPr>
          <p:cNvPr id="3" name="TextBox 2"/>
          <p:cNvSpPr txBox="1"/>
          <p:nvPr/>
        </p:nvSpPr>
        <p:spPr>
          <a:xfrm>
            <a:off x="635001" y="571500"/>
            <a:ext cx="7912100" cy="646331"/>
          </a:xfrm>
          <a:prstGeom prst="rect">
            <a:avLst/>
          </a:prstGeom>
          <a:noFill/>
        </p:spPr>
        <p:txBody>
          <a:bodyPr wrap="square" rtlCol="0">
            <a:spAutoFit/>
          </a:bodyPr>
          <a:lstStyle/>
          <a:p>
            <a:r>
              <a:rPr lang="en-US" dirty="0" smtClean="0"/>
              <a:t>More infrastructure: Mass storage, was literally massive. These are washing machine sized disk drives that hold about 2.5 </a:t>
            </a:r>
            <a:r>
              <a:rPr lang="en-US" dirty="0" err="1" smtClean="0"/>
              <a:t>gb</a:t>
            </a:r>
            <a:r>
              <a:rPr lang="en-US" dirty="0" smtClean="0"/>
              <a:t> each.</a:t>
            </a:r>
            <a:endParaRPr lang="en-US" dirty="0"/>
          </a:p>
        </p:txBody>
      </p:sp>
    </p:spTree>
    <p:extLst>
      <p:ext uri="{BB962C8B-B14F-4D97-AF65-F5344CB8AC3E}">
        <p14:creationId xmlns:p14="http://schemas.microsoft.com/office/powerpoint/2010/main" val="32087168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49300" y="596900"/>
            <a:ext cx="2603501" cy="4801315"/>
          </a:xfrm>
          <a:prstGeom prst="rect">
            <a:avLst/>
          </a:prstGeom>
          <a:noFill/>
        </p:spPr>
        <p:txBody>
          <a:bodyPr wrap="square" rtlCol="0">
            <a:spAutoFit/>
          </a:bodyPr>
          <a:lstStyle/>
          <a:p>
            <a:r>
              <a:rPr lang="en-US" dirty="0" smtClean="0"/>
              <a:t>Retrospective Data Conversion</a:t>
            </a:r>
          </a:p>
          <a:p>
            <a:endParaRPr lang="en-US" dirty="0"/>
          </a:p>
          <a:p>
            <a:r>
              <a:rPr lang="en-US" dirty="0" smtClean="0"/>
              <a:t>Not all was done via OCLC or full MARC</a:t>
            </a:r>
          </a:p>
          <a:p>
            <a:endParaRPr lang="en-US" dirty="0"/>
          </a:p>
          <a:p>
            <a:r>
              <a:rPr lang="en-US" dirty="0" smtClean="0"/>
              <a:t>UIUC entered short records; used data entry contract firms, literally shipped out card catalog drawers for entry and edit.</a:t>
            </a:r>
          </a:p>
          <a:p>
            <a:endParaRPr lang="en-US" dirty="0"/>
          </a:p>
          <a:p>
            <a:r>
              <a:rPr lang="en-US" dirty="0" smtClean="0"/>
              <a:t>By July 1983 LCS held</a:t>
            </a:r>
          </a:p>
          <a:p>
            <a:r>
              <a:rPr lang="en-US" dirty="0" smtClean="0"/>
              <a:t>7.2 million titles</a:t>
            </a:r>
          </a:p>
          <a:p>
            <a:r>
              <a:rPr lang="en-US" dirty="0" smtClean="0"/>
              <a:t>11.9 million items</a:t>
            </a:r>
          </a:p>
          <a:p>
            <a:endParaRPr lang="en-US" dirty="0"/>
          </a:p>
        </p:txBody>
      </p:sp>
      <p:pic>
        <p:nvPicPr>
          <p:cNvPr id="4" name="Picture 3"/>
          <p:cNvPicPr>
            <a:picLocks noChangeAspect="1"/>
          </p:cNvPicPr>
          <p:nvPr/>
        </p:nvPicPr>
        <p:blipFill>
          <a:blip r:embed="rId2"/>
          <a:stretch>
            <a:fillRect/>
          </a:stretch>
        </p:blipFill>
        <p:spPr>
          <a:xfrm>
            <a:off x="3594100" y="966232"/>
            <a:ext cx="5842000" cy="4096246"/>
          </a:xfrm>
          <a:prstGeom prst="rect">
            <a:avLst/>
          </a:prstGeom>
        </p:spPr>
      </p:pic>
    </p:spTree>
    <p:extLst>
      <p:ext uri="{BB962C8B-B14F-4D97-AF65-F5344CB8AC3E}">
        <p14:creationId xmlns:p14="http://schemas.microsoft.com/office/powerpoint/2010/main" val="287639381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1104900"/>
            <a:ext cx="3705662" cy="1354217"/>
          </a:xfrm>
          <a:prstGeom prst="rect">
            <a:avLst/>
          </a:prstGeom>
          <a:noFill/>
        </p:spPr>
        <p:txBody>
          <a:bodyPr wrap="none" rtlCol="0">
            <a:spAutoFit/>
          </a:bodyPr>
          <a:lstStyle/>
          <a:p>
            <a:r>
              <a:rPr lang="en-US" sz="3200" dirty="0" smtClean="0"/>
              <a:t>1980: Setting up ILDS</a:t>
            </a:r>
            <a:br>
              <a:rPr lang="en-US" sz="3200" dirty="0" smtClean="0"/>
            </a:br>
            <a:r>
              <a:rPr lang="en-US" sz="3200" dirty="0" smtClean="0"/>
              <a:t>delivery</a:t>
            </a:r>
          </a:p>
          <a:p>
            <a:endParaRPr lang="en-US" dirty="0"/>
          </a:p>
        </p:txBody>
      </p:sp>
      <p:pic>
        <p:nvPicPr>
          <p:cNvPr id="4" name="Picture 3"/>
          <p:cNvPicPr>
            <a:picLocks noChangeAspect="1"/>
          </p:cNvPicPr>
          <p:nvPr/>
        </p:nvPicPr>
        <p:blipFill>
          <a:blip r:embed="rId2"/>
          <a:stretch>
            <a:fillRect/>
          </a:stretch>
        </p:blipFill>
        <p:spPr>
          <a:xfrm>
            <a:off x="633333" y="3587684"/>
            <a:ext cx="4421267" cy="2973743"/>
          </a:xfrm>
          <a:prstGeom prst="rect">
            <a:avLst/>
          </a:prstGeom>
        </p:spPr>
      </p:pic>
      <p:pic>
        <p:nvPicPr>
          <p:cNvPr id="5" name="Picture 4"/>
          <p:cNvPicPr>
            <a:picLocks noChangeAspect="1"/>
          </p:cNvPicPr>
          <p:nvPr/>
        </p:nvPicPr>
        <p:blipFill>
          <a:blip r:embed="rId3"/>
          <a:stretch>
            <a:fillRect/>
          </a:stretch>
        </p:blipFill>
        <p:spPr>
          <a:xfrm>
            <a:off x="4024893" y="1092200"/>
            <a:ext cx="4611108" cy="3191716"/>
          </a:xfrm>
          <a:prstGeom prst="rect">
            <a:avLst/>
          </a:prstGeom>
        </p:spPr>
      </p:pic>
    </p:spTree>
    <p:extLst>
      <p:ext uri="{BB962C8B-B14F-4D97-AF65-F5344CB8AC3E}">
        <p14:creationId xmlns:p14="http://schemas.microsoft.com/office/powerpoint/2010/main" val="307879155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191000" y="140446"/>
            <a:ext cx="4660900" cy="6031753"/>
          </a:xfrm>
          <a:prstGeom prst="rect">
            <a:avLst/>
          </a:prstGeom>
        </p:spPr>
      </p:pic>
      <p:sp>
        <p:nvSpPr>
          <p:cNvPr id="3" name="TextBox 2"/>
          <p:cNvSpPr txBox="1"/>
          <p:nvPr/>
        </p:nvSpPr>
        <p:spPr>
          <a:xfrm>
            <a:off x="952501" y="889000"/>
            <a:ext cx="2298700" cy="3693319"/>
          </a:xfrm>
          <a:prstGeom prst="rect">
            <a:avLst/>
          </a:prstGeom>
          <a:noFill/>
        </p:spPr>
        <p:txBody>
          <a:bodyPr wrap="square" rtlCol="0">
            <a:spAutoFit/>
          </a:bodyPr>
          <a:lstStyle/>
          <a:p>
            <a:r>
              <a:rPr lang="en-US" dirty="0" smtClean="0"/>
              <a:t>These are ILDS’ first usage stats, August-September 1980.</a:t>
            </a:r>
          </a:p>
          <a:p>
            <a:endParaRPr lang="en-US" dirty="0"/>
          </a:p>
          <a:p>
            <a:r>
              <a:rPr lang="en-US" dirty="0" smtClean="0"/>
              <a:t>They didn’t have Excel then, this data was hand drawn at the time.</a:t>
            </a:r>
          </a:p>
          <a:p>
            <a:endParaRPr lang="en-US" dirty="0"/>
          </a:p>
          <a:p>
            <a:r>
              <a:rPr lang="en-US" dirty="0" smtClean="0"/>
              <a:t>It carried 9572 bags and 48,385 items in the first two months of service.</a:t>
            </a:r>
          </a:p>
        </p:txBody>
      </p:sp>
    </p:spTree>
    <p:extLst>
      <p:ext uri="{BB962C8B-B14F-4D97-AF65-F5344CB8AC3E}">
        <p14:creationId xmlns:p14="http://schemas.microsoft.com/office/powerpoint/2010/main" val="104808250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rot="158134">
            <a:off x="1215506" y="1256451"/>
            <a:ext cx="7313968" cy="4801536"/>
          </a:xfrm>
          <a:prstGeom prst="rect">
            <a:avLst/>
          </a:prstGeom>
        </p:spPr>
      </p:pic>
      <p:sp>
        <p:nvSpPr>
          <p:cNvPr id="5" name="TextBox 4"/>
          <p:cNvSpPr txBox="1"/>
          <p:nvPr/>
        </p:nvSpPr>
        <p:spPr>
          <a:xfrm>
            <a:off x="457200" y="444500"/>
            <a:ext cx="9025095" cy="646331"/>
          </a:xfrm>
          <a:prstGeom prst="rect">
            <a:avLst/>
          </a:prstGeom>
          <a:noFill/>
        </p:spPr>
        <p:txBody>
          <a:bodyPr wrap="square" rtlCol="0">
            <a:spAutoFit/>
          </a:bodyPr>
          <a:lstStyle/>
          <a:p>
            <a:r>
              <a:rPr lang="en-US" dirty="0" smtClean="0"/>
              <a:t>Setting up ILCSO Governance:  First Draft of the LCS Policy Council Charge, February  1980</a:t>
            </a:r>
          </a:p>
          <a:p>
            <a:endParaRPr lang="en-US" dirty="0"/>
          </a:p>
        </p:txBody>
      </p:sp>
    </p:spTree>
    <p:extLst>
      <p:ext uri="{BB962C8B-B14F-4D97-AF65-F5344CB8AC3E}">
        <p14:creationId xmlns:p14="http://schemas.microsoft.com/office/powerpoint/2010/main" val="374220651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298700" y="0"/>
            <a:ext cx="4546397" cy="6858000"/>
          </a:xfrm>
          <a:prstGeom prst="rect">
            <a:avLst/>
          </a:prstGeom>
        </p:spPr>
      </p:pic>
    </p:spTree>
    <p:extLst>
      <p:ext uri="{BB962C8B-B14F-4D97-AF65-F5344CB8AC3E}">
        <p14:creationId xmlns:p14="http://schemas.microsoft.com/office/powerpoint/2010/main" val="292340619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do we care about the past ?</a:t>
            </a:r>
            <a:endParaRPr lang="en-US" dirty="0"/>
          </a:p>
        </p:txBody>
      </p:sp>
      <p:sp>
        <p:nvSpPr>
          <p:cNvPr id="3" name="Content Placeholder 2"/>
          <p:cNvSpPr>
            <a:spLocks noGrp="1"/>
          </p:cNvSpPr>
          <p:nvPr>
            <p:ph idx="1"/>
          </p:nvPr>
        </p:nvSpPr>
        <p:spPr/>
        <p:txBody>
          <a:bodyPr>
            <a:normAutofit/>
          </a:bodyPr>
          <a:lstStyle/>
          <a:p>
            <a:r>
              <a:rPr lang="en-US" dirty="0" smtClean="0"/>
              <a:t>We face challenges and changes--fiscal, technical, organizational…</a:t>
            </a:r>
          </a:p>
          <a:p>
            <a:pPr marL="0" indent="0">
              <a:buNone/>
            </a:pPr>
            <a:r>
              <a:rPr lang="en-US" dirty="0" smtClean="0"/>
              <a:t>	–  Our predecessors did as well</a:t>
            </a:r>
          </a:p>
          <a:p>
            <a:r>
              <a:rPr lang="en-US" dirty="0" smtClean="0"/>
              <a:t>We don’t always agree on priorities</a:t>
            </a:r>
          </a:p>
          <a:p>
            <a:pPr lvl="1"/>
            <a:r>
              <a:rPr lang="en-US" dirty="0" smtClean="0"/>
              <a:t>Our predecessors didn’t either</a:t>
            </a:r>
          </a:p>
          <a:p>
            <a:r>
              <a:rPr lang="en-US" dirty="0" smtClean="0"/>
              <a:t>We have a remarkably long history of cooperation in Illinois libraries that we should know and learn from</a:t>
            </a:r>
          </a:p>
        </p:txBody>
      </p:sp>
    </p:spTree>
    <p:extLst>
      <p:ext uri="{BB962C8B-B14F-4D97-AF65-F5344CB8AC3E}">
        <p14:creationId xmlns:p14="http://schemas.microsoft.com/office/powerpoint/2010/main" val="354085395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431800"/>
            <a:ext cx="9144000" cy="5980670"/>
          </a:xfrm>
          <a:prstGeom prst="rect">
            <a:avLst/>
          </a:prstGeom>
        </p:spPr>
      </p:pic>
    </p:spTree>
    <p:extLst>
      <p:ext uri="{BB962C8B-B14F-4D97-AF65-F5344CB8AC3E}">
        <p14:creationId xmlns:p14="http://schemas.microsoft.com/office/powerpoint/2010/main" val="7685470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b="1" dirty="0">
                <a:solidFill>
                  <a:srgbClr val="00447C"/>
                </a:solidFill>
              </a:rPr>
              <a:t>A Vision for Online Academic Library Cooperation in Illinois, Past and Present</a:t>
            </a:r>
            <a:endParaRPr lang="en-US" dirty="0">
              <a:solidFill>
                <a:srgbClr val="00447C"/>
              </a:solidFill>
            </a:endParaRPr>
          </a:p>
        </p:txBody>
      </p:sp>
      <p:sp>
        <p:nvSpPr>
          <p:cNvPr id="3" name="Subtitle 2"/>
          <p:cNvSpPr>
            <a:spLocks noGrp="1"/>
          </p:cNvSpPr>
          <p:nvPr>
            <p:ph type="subTitle" idx="1"/>
          </p:nvPr>
        </p:nvSpPr>
        <p:spPr/>
        <p:txBody>
          <a:bodyPr>
            <a:normAutofit fontScale="70000" lnSpcReduction="20000"/>
          </a:bodyPr>
          <a:lstStyle/>
          <a:p>
            <a:endParaRPr lang="en-US" dirty="0" smtClean="0"/>
          </a:p>
          <a:p>
            <a:r>
              <a:rPr lang="en-US" dirty="0" smtClean="0">
                <a:solidFill>
                  <a:srgbClr val="00447C"/>
                </a:solidFill>
                <a:latin typeface="+mj-lt"/>
              </a:rPr>
              <a:t>A Library’s Perspective</a:t>
            </a:r>
            <a:endParaRPr lang="en-US" dirty="0">
              <a:solidFill>
                <a:srgbClr val="00447C"/>
              </a:solidFill>
              <a:latin typeface="+mj-lt"/>
            </a:endParaRPr>
          </a:p>
          <a:p>
            <a:endParaRPr lang="en-US" i="1" dirty="0" smtClean="0"/>
          </a:p>
          <a:p>
            <a:r>
              <a:rPr lang="en-US" i="1" dirty="0" smtClean="0">
                <a:solidFill>
                  <a:schemeClr val="tx1">
                    <a:lumMod val="65000"/>
                    <a:lumOff val="35000"/>
                  </a:schemeClr>
                </a:solidFill>
                <a:latin typeface="+mj-lt"/>
              </a:rPr>
              <a:t>Carlos Melian, Dean of Libraries, Northeastern Illinois University</a:t>
            </a:r>
            <a:endParaRPr lang="en-US" i="1" dirty="0">
              <a:solidFill>
                <a:schemeClr val="tx1">
                  <a:lumMod val="65000"/>
                  <a:lumOff val="35000"/>
                </a:schemeClr>
              </a:solidFill>
              <a:latin typeface="+mj-lt"/>
            </a:endParaRPr>
          </a:p>
        </p:txBody>
      </p:sp>
      <p:sp>
        <p:nvSpPr>
          <p:cNvPr id="4" name="Rectangle 3"/>
          <p:cNvSpPr/>
          <p:nvPr/>
        </p:nvSpPr>
        <p:spPr>
          <a:xfrm>
            <a:off x="0" y="1"/>
            <a:ext cx="9144000" cy="275129"/>
          </a:xfrm>
          <a:prstGeom prst="rect">
            <a:avLst/>
          </a:prstGeom>
          <a:solidFill>
            <a:srgbClr val="0044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275130"/>
            <a:ext cx="9144000" cy="92075"/>
          </a:xfrm>
          <a:prstGeom prst="rect">
            <a:avLst/>
          </a:prstGeom>
          <a:solidFill>
            <a:srgbClr val="FDB9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12693" y="6311788"/>
            <a:ext cx="5729162" cy="369332"/>
          </a:xfrm>
          <a:prstGeom prst="rect">
            <a:avLst/>
          </a:prstGeom>
          <a:noFill/>
        </p:spPr>
        <p:txBody>
          <a:bodyPr wrap="square" rtlCol="0">
            <a:spAutoFit/>
          </a:bodyPr>
          <a:lstStyle/>
          <a:p>
            <a:r>
              <a:rPr lang="en-US" dirty="0" smtClean="0">
                <a:solidFill>
                  <a:schemeClr val="tx1">
                    <a:lumMod val="65000"/>
                    <a:lumOff val="35000"/>
                  </a:schemeClr>
                </a:solidFill>
                <a:latin typeface="+mj-lt"/>
              </a:rPr>
              <a:t>CARLI Annual Meeting, November 13, 2015</a:t>
            </a:r>
            <a:endParaRPr lang="en-US" dirty="0">
              <a:solidFill>
                <a:schemeClr val="tx1">
                  <a:lumMod val="65000"/>
                  <a:lumOff val="35000"/>
                </a:schemeClr>
              </a:solidFill>
              <a:latin typeface="+mj-lt"/>
            </a:endParaRPr>
          </a:p>
        </p:txBody>
      </p:sp>
    </p:spTree>
    <p:extLst>
      <p:ext uri="{BB962C8B-B14F-4D97-AF65-F5344CB8AC3E}">
        <p14:creationId xmlns:p14="http://schemas.microsoft.com/office/powerpoint/2010/main" val="227628017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a:t>
            </a:r>
            <a:endParaRPr lang="en-US" dirty="0"/>
          </a:p>
        </p:txBody>
      </p:sp>
      <p:sp>
        <p:nvSpPr>
          <p:cNvPr id="3" name="Content Placeholder 2"/>
          <p:cNvSpPr>
            <a:spLocks noGrp="1"/>
          </p:cNvSpPr>
          <p:nvPr>
            <p:ph idx="1"/>
          </p:nvPr>
        </p:nvSpPr>
        <p:spPr/>
        <p:txBody>
          <a:bodyPr/>
          <a:lstStyle/>
          <a:p>
            <a:r>
              <a:rPr lang="en-US" dirty="0" smtClean="0"/>
              <a:t>My History, Our History</a:t>
            </a:r>
          </a:p>
          <a:p>
            <a:r>
              <a:rPr lang="en-US" dirty="0" smtClean="0"/>
              <a:t>Our “Stuff”</a:t>
            </a:r>
          </a:p>
          <a:p>
            <a:pPr lvl="1"/>
            <a:r>
              <a:rPr lang="en-US" dirty="0"/>
              <a:t>Technology/Network</a:t>
            </a:r>
          </a:p>
          <a:p>
            <a:pPr lvl="1"/>
            <a:r>
              <a:rPr lang="en-US" dirty="0"/>
              <a:t>Resource Sharing</a:t>
            </a:r>
          </a:p>
          <a:p>
            <a:pPr lvl="1"/>
            <a:r>
              <a:rPr lang="en-US" dirty="0"/>
              <a:t>Organization/Cooperation/Collaboration</a:t>
            </a:r>
          </a:p>
          <a:p>
            <a:pPr lvl="1"/>
            <a:r>
              <a:rPr lang="en-US" dirty="0"/>
              <a:t>Professional </a:t>
            </a:r>
            <a:r>
              <a:rPr lang="en-US" dirty="0" smtClean="0"/>
              <a:t>Development/Education</a:t>
            </a:r>
          </a:p>
          <a:p>
            <a:r>
              <a:rPr lang="en-US" dirty="0" smtClean="0"/>
              <a:t>Now</a:t>
            </a:r>
            <a:endParaRPr lang="en-US" dirty="0"/>
          </a:p>
        </p:txBody>
      </p:sp>
      <p:sp>
        <p:nvSpPr>
          <p:cNvPr id="4" name="Slide Number Placeholder 3"/>
          <p:cNvSpPr>
            <a:spLocks noGrp="1"/>
          </p:cNvSpPr>
          <p:nvPr>
            <p:ph type="sldNum" sz="quarter" idx="12"/>
          </p:nvPr>
        </p:nvSpPr>
        <p:spPr/>
        <p:txBody>
          <a:bodyPr/>
          <a:lstStyle/>
          <a:p>
            <a:fld id="{AEA5B590-B48B-40D8-8687-9B187993D667}" type="slidenum">
              <a:rPr lang="en-US" smtClean="0"/>
              <a:t>32</a:t>
            </a:fld>
            <a:endParaRPr lang="en-US"/>
          </a:p>
        </p:txBody>
      </p:sp>
    </p:spTree>
    <p:extLst>
      <p:ext uri="{BB962C8B-B14F-4D97-AF65-F5344CB8AC3E}">
        <p14:creationId xmlns:p14="http://schemas.microsoft.com/office/powerpoint/2010/main" val="419075110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History</a:t>
            </a:r>
            <a:endParaRPr lang="en-US" dirty="0">
              <a:solidFill>
                <a:srgbClr val="FF0000"/>
              </a:solidFill>
            </a:endParaRPr>
          </a:p>
        </p:txBody>
      </p:sp>
      <p:sp>
        <p:nvSpPr>
          <p:cNvPr id="3" name="Content Placeholder 2"/>
          <p:cNvSpPr>
            <a:spLocks noGrp="1"/>
          </p:cNvSpPr>
          <p:nvPr>
            <p:ph idx="1"/>
          </p:nvPr>
        </p:nvSpPr>
        <p:spPr>
          <a:xfrm>
            <a:off x="628650" y="1825625"/>
            <a:ext cx="8021936" cy="4351338"/>
          </a:xfrm>
        </p:spPr>
        <p:txBody>
          <a:bodyPr>
            <a:normAutofit fontScale="70000" lnSpcReduction="20000"/>
          </a:bodyPr>
          <a:lstStyle/>
          <a:p>
            <a:r>
              <a:rPr lang="en-US" dirty="0" smtClean="0"/>
              <a:t>1980 – Working on MFA </a:t>
            </a:r>
            <a:r>
              <a:rPr lang="en-US" smtClean="0"/>
              <a:t>at UW-Madison</a:t>
            </a:r>
          </a:p>
          <a:p>
            <a:r>
              <a:rPr lang="en-US" dirty="0" smtClean="0"/>
              <a:t>1982 – NEIU joins ILCSO, starts using LCS</a:t>
            </a:r>
          </a:p>
          <a:p>
            <a:r>
              <a:rPr lang="en-US" dirty="0" smtClean="0"/>
              <a:t>1986 – Library </a:t>
            </a:r>
            <a:r>
              <a:rPr lang="en-US" dirty="0"/>
              <a:t>C</a:t>
            </a:r>
            <a:r>
              <a:rPr lang="en-US" dirty="0" smtClean="0"/>
              <a:t>lerk in Acquisitions at NEIU</a:t>
            </a:r>
          </a:p>
          <a:p>
            <a:r>
              <a:rPr lang="en-US" dirty="0" smtClean="0"/>
              <a:t>1987 – LCS and INNOVAC and </a:t>
            </a:r>
            <a:r>
              <a:rPr lang="en-US" dirty="0" err="1" smtClean="0"/>
              <a:t>SuperWylbur</a:t>
            </a:r>
            <a:endParaRPr lang="en-US" dirty="0" smtClean="0"/>
          </a:p>
          <a:p>
            <a:r>
              <a:rPr lang="en-US" dirty="0" smtClean="0"/>
              <a:t>1988 – Brad Baker becomes University Librarian at NEIU</a:t>
            </a:r>
          </a:p>
          <a:p>
            <a:r>
              <a:rPr lang="en-US" dirty="0" smtClean="0"/>
              <a:t>1999 – Join Library </a:t>
            </a:r>
            <a:r>
              <a:rPr lang="en-US" dirty="0"/>
              <a:t>f</a:t>
            </a:r>
            <a:r>
              <a:rPr lang="en-US" dirty="0" smtClean="0"/>
              <a:t>aculty as tenure-track </a:t>
            </a:r>
            <a:r>
              <a:rPr lang="en-US" dirty="0"/>
              <a:t>T</a:t>
            </a:r>
            <a:r>
              <a:rPr lang="en-US" dirty="0" smtClean="0"/>
              <a:t>echnical </a:t>
            </a:r>
            <a:r>
              <a:rPr lang="en-US" dirty="0"/>
              <a:t>S</a:t>
            </a:r>
            <a:r>
              <a:rPr lang="en-US" dirty="0" smtClean="0"/>
              <a:t>ervices Librarian at NEIU</a:t>
            </a:r>
          </a:p>
          <a:p>
            <a:r>
              <a:rPr lang="en-US" dirty="0" smtClean="0"/>
              <a:t>2001 – </a:t>
            </a:r>
            <a:r>
              <a:rPr lang="en-US" dirty="0"/>
              <a:t>J</a:t>
            </a:r>
            <a:r>
              <a:rPr lang="en-US" dirty="0" smtClean="0"/>
              <a:t>oin Library Administration as AUL for Systems, Technical and Access Services at NEIU</a:t>
            </a:r>
          </a:p>
          <a:p>
            <a:r>
              <a:rPr lang="en-US" dirty="0" smtClean="0"/>
              <a:t>2002 – Voyager</a:t>
            </a:r>
          </a:p>
          <a:p>
            <a:r>
              <a:rPr lang="en-US" dirty="0" smtClean="0"/>
              <a:t>2005 – CARLI is formed, I-Share is established</a:t>
            </a:r>
          </a:p>
          <a:p>
            <a:r>
              <a:rPr lang="en-US" dirty="0" smtClean="0"/>
              <a:t>2012 – Dean of Libraries at NEIU</a:t>
            </a:r>
            <a:endParaRPr lang="en-US" dirty="0"/>
          </a:p>
        </p:txBody>
      </p:sp>
      <p:sp>
        <p:nvSpPr>
          <p:cNvPr id="4" name="Slide Number Placeholder 3"/>
          <p:cNvSpPr>
            <a:spLocks noGrp="1"/>
          </p:cNvSpPr>
          <p:nvPr>
            <p:ph type="sldNum" sz="quarter" idx="12"/>
          </p:nvPr>
        </p:nvSpPr>
        <p:spPr/>
        <p:txBody>
          <a:bodyPr/>
          <a:lstStyle/>
          <a:p>
            <a:fld id="{AEA5B590-B48B-40D8-8687-9B187993D667}" type="slidenum">
              <a:rPr lang="en-US" smtClean="0"/>
              <a:t>33</a:t>
            </a:fld>
            <a:endParaRPr lang="en-US"/>
          </a:p>
        </p:txBody>
      </p:sp>
    </p:spTree>
    <p:extLst>
      <p:ext uri="{BB962C8B-B14F-4D97-AF65-F5344CB8AC3E}">
        <p14:creationId xmlns:p14="http://schemas.microsoft.com/office/powerpoint/2010/main" val="232976161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Our History - Illinois Library </a:t>
            </a:r>
            <a:r>
              <a:rPr lang="en-US" dirty="0" smtClean="0"/>
              <a:t>Cooperation</a:t>
            </a:r>
            <a:r>
              <a:rPr lang="en-US" dirty="0"/>
              <a:t> </a:t>
            </a:r>
            <a:r>
              <a:rPr lang="en-US" dirty="0" smtClean="0"/>
              <a:t>50 to 38 Years Ago</a:t>
            </a:r>
            <a:endParaRPr lang="en-US" dirty="0"/>
          </a:p>
        </p:txBody>
      </p:sp>
      <p:sp>
        <p:nvSpPr>
          <p:cNvPr id="4" name="Slide Number Placeholder 3"/>
          <p:cNvSpPr>
            <a:spLocks noGrp="1"/>
          </p:cNvSpPr>
          <p:nvPr>
            <p:ph type="sldNum" sz="quarter" idx="12"/>
          </p:nvPr>
        </p:nvSpPr>
        <p:spPr>
          <a:xfrm>
            <a:off x="628650" y="6356351"/>
            <a:ext cx="2057400" cy="365125"/>
          </a:xfrm>
        </p:spPr>
        <p:txBody>
          <a:bodyPr/>
          <a:lstStyle/>
          <a:p>
            <a:fld id="{AEA5B590-B48B-40D8-8687-9B187993D667}" type="slidenum">
              <a:rPr lang="en-US" smtClean="0"/>
              <a:t>34</a:t>
            </a:fld>
            <a:endParaRPr lang="en-US" dirty="0"/>
          </a:p>
        </p:txBody>
      </p:sp>
      <p:sp>
        <p:nvSpPr>
          <p:cNvPr id="9" name="Content Placeholder 8"/>
          <p:cNvSpPr>
            <a:spLocks noGrp="1"/>
          </p:cNvSpPr>
          <p:nvPr>
            <p:ph idx="1"/>
          </p:nvPr>
        </p:nvSpPr>
        <p:spPr>
          <a:xfrm>
            <a:off x="628650" y="1825624"/>
            <a:ext cx="7886700" cy="4530726"/>
          </a:xfrm>
        </p:spPr>
        <p:txBody>
          <a:bodyPr>
            <a:normAutofit fontScale="70000" lnSpcReduction="20000"/>
          </a:bodyPr>
          <a:lstStyle/>
          <a:p>
            <a:r>
              <a:rPr lang="en-US" dirty="0" smtClean="0"/>
              <a:t>1965 – Illinois </a:t>
            </a:r>
            <a:r>
              <a:rPr lang="en-US" dirty="0"/>
              <a:t>Library System Act </a:t>
            </a:r>
            <a:r>
              <a:rPr lang="en-US" dirty="0" smtClean="0"/>
              <a:t>enacted </a:t>
            </a:r>
          </a:p>
          <a:p>
            <a:r>
              <a:rPr lang="en-US" dirty="0"/>
              <a:t>1966 – IBHE Master Plan calls for </a:t>
            </a:r>
            <a:r>
              <a:rPr lang="en-US" dirty="0" smtClean="0"/>
              <a:t>“…</a:t>
            </a:r>
            <a:r>
              <a:rPr lang="en-US" i="1" dirty="0" smtClean="0"/>
              <a:t>sharing </a:t>
            </a:r>
            <a:r>
              <a:rPr lang="en-US" i="1" dirty="0"/>
              <a:t>library </a:t>
            </a:r>
            <a:r>
              <a:rPr lang="en-US" i="1" dirty="0" smtClean="0"/>
              <a:t>services…by </a:t>
            </a:r>
            <a:r>
              <a:rPr lang="en-US" i="1" dirty="0"/>
              <a:t>all collegiate institutions, public and </a:t>
            </a:r>
            <a:r>
              <a:rPr lang="en-US" i="1" dirty="0" smtClean="0"/>
              <a:t>nonpublic…including </a:t>
            </a:r>
            <a:r>
              <a:rPr lang="en-US" i="1" dirty="0"/>
              <a:t>using </a:t>
            </a:r>
            <a:r>
              <a:rPr lang="en-US" i="1" dirty="0" smtClean="0"/>
              <a:t>new </a:t>
            </a:r>
            <a:r>
              <a:rPr lang="en-US" i="1" dirty="0"/>
              <a:t>electronic equipment</a:t>
            </a:r>
            <a:r>
              <a:rPr lang="en-US" i="1" dirty="0" smtClean="0"/>
              <a:t>..</a:t>
            </a:r>
            <a:r>
              <a:rPr lang="en-US" i="1" dirty="0"/>
              <a:t>.to establish a network throughout the state for rapid retrieval and transmission of material from one library to another</a:t>
            </a:r>
            <a:r>
              <a:rPr lang="en-US" dirty="0" smtClean="0"/>
              <a:t>. ” </a:t>
            </a:r>
          </a:p>
          <a:p>
            <a:r>
              <a:rPr lang="en-US" dirty="0" smtClean="0"/>
              <a:t>1970 – Eighteen IL regional </a:t>
            </a:r>
            <a:r>
              <a:rPr lang="en-US" dirty="0"/>
              <a:t>library systems </a:t>
            </a:r>
            <a:r>
              <a:rPr lang="en-US" dirty="0" smtClean="0"/>
              <a:t>in place</a:t>
            </a:r>
          </a:p>
          <a:p>
            <a:r>
              <a:rPr lang="en-US" dirty="0" smtClean="0"/>
              <a:t>1971 – First </a:t>
            </a:r>
            <a:r>
              <a:rPr lang="en-US" i="1" dirty="0"/>
              <a:t>Illinois Interlibrary Loan Code</a:t>
            </a:r>
            <a:r>
              <a:rPr lang="en-US" dirty="0"/>
              <a:t> published</a:t>
            </a:r>
            <a:r>
              <a:rPr lang="en-US" dirty="0" smtClean="0"/>
              <a:t>.</a:t>
            </a:r>
          </a:p>
          <a:p>
            <a:r>
              <a:rPr lang="en-US" dirty="0" smtClean="0"/>
              <a:t>1977 – State Library begins to provide OCLC services to Illinois libraries</a:t>
            </a:r>
          </a:p>
          <a:p>
            <a:r>
              <a:rPr lang="en-US" dirty="0"/>
              <a:t>1977 – UIUC </a:t>
            </a:r>
            <a:r>
              <a:rPr lang="en-US" dirty="0" smtClean="0"/>
              <a:t>funded to add multi-library features to LCS (Library Computer System) software from Ohio State University</a:t>
            </a:r>
          </a:p>
          <a:p>
            <a:endParaRPr lang="en-US" dirty="0"/>
          </a:p>
        </p:txBody>
      </p:sp>
    </p:spTree>
    <p:extLst>
      <p:ext uri="{BB962C8B-B14F-4D97-AF65-F5344CB8AC3E}">
        <p14:creationId xmlns:p14="http://schemas.microsoft.com/office/powerpoint/2010/main" val="3772079245"/>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Our History - Illinois Library </a:t>
            </a:r>
            <a:r>
              <a:rPr lang="en-US" dirty="0" smtClean="0"/>
              <a:t>Cooperation</a:t>
            </a:r>
            <a:r>
              <a:rPr lang="en-US" dirty="0"/>
              <a:t> </a:t>
            </a:r>
            <a:r>
              <a:rPr lang="en-US" dirty="0" smtClean="0"/>
              <a:t>37 to 35 Years Ago</a:t>
            </a:r>
            <a:endParaRPr lang="en-US" dirty="0"/>
          </a:p>
        </p:txBody>
      </p:sp>
      <p:sp>
        <p:nvSpPr>
          <p:cNvPr id="3" name="Content Placeholder 2"/>
          <p:cNvSpPr>
            <a:spLocks noGrp="1"/>
          </p:cNvSpPr>
          <p:nvPr>
            <p:ph idx="1"/>
          </p:nvPr>
        </p:nvSpPr>
        <p:spPr/>
        <p:txBody>
          <a:bodyPr>
            <a:normAutofit fontScale="70000" lnSpcReduction="20000"/>
          </a:bodyPr>
          <a:lstStyle/>
          <a:p>
            <a:r>
              <a:rPr lang="en-US" dirty="0"/>
              <a:t>1978 – IBHE and IACRL </a:t>
            </a:r>
            <a:r>
              <a:rPr lang="en-US" dirty="0" smtClean="0"/>
              <a:t>recommend $</a:t>
            </a:r>
            <a:r>
              <a:rPr lang="en-US" dirty="0"/>
              <a:t>500,000 </a:t>
            </a:r>
            <a:r>
              <a:rPr lang="en-US" dirty="0" smtClean="0"/>
              <a:t>HECA (Higher </a:t>
            </a:r>
            <a:r>
              <a:rPr lang="en-US" dirty="0"/>
              <a:t>Education and Cooperation </a:t>
            </a:r>
            <a:r>
              <a:rPr lang="en-US" dirty="0" smtClean="0"/>
              <a:t>Act) funding </a:t>
            </a:r>
            <a:r>
              <a:rPr lang="en-US" dirty="0"/>
              <a:t>to expand LCS to 14 additional </a:t>
            </a:r>
            <a:r>
              <a:rPr lang="en-US" dirty="0" smtClean="0"/>
              <a:t>institutions: 7 </a:t>
            </a:r>
            <a:r>
              <a:rPr lang="en-US" dirty="0"/>
              <a:t>private colleges, 5 state universities, and 2 community </a:t>
            </a:r>
            <a:r>
              <a:rPr lang="en-US" dirty="0" smtClean="0"/>
              <a:t>colleges</a:t>
            </a:r>
          </a:p>
          <a:p>
            <a:r>
              <a:rPr lang="en-US" dirty="0" smtClean="0"/>
              <a:t>1978 </a:t>
            </a:r>
            <a:r>
              <a:rPr lang="en-US" dirty="0"/>
              <a:t>– </a:t>
            </a:r>
            <a:r>
              <a:rPr lang="en-US" dirty="0" smtClean="0"/>
              <a:t>UIUC live on (LCS)Library </a:t>
            </a:r>
            <a:r>
              <a:rPr lang="en-US" dirty="0"/>
              <a:t>Computer System </a:t>
            </a:r>
            <a:r>
              <a:rPr lang="en-US" dirty="0" smtClean="0"/>
              <a:t>in December</a:t>
            </a:r>
          </a:p>
          <a:p>
            <a:r>
              <a:rPr lang="en-US" dirty="0" smtClean="0"/>
              <a:t>1979 – </a:t>
            </a:r>
            <a:r>
              <a:rPr lang="en-US" dirty="0"/>
              <a:t>LCS terminals installed at </a:t>
            </a:r>
            <a:r>
              <a:rPr lang="en-US" dirty="0" smtClean="0"/>
              <a:t>18 Illinois regional library </a:t>
            </a:r>
            <a:r>
              <a:rPr lang="en-US" dirty="0"/>
              <a:t>system headquarters.  Library systems begin borrowing materials from UIUC </a:t>
            </a:r>
            <a:r>
              <a:rPr lang="en-US" dirty="0" smtClean="0"/>
              <a:t>library via LCS</a:t>
            </a:r>
            <a:endParaRPr lang="en-US" dirty="0"/>
          </a:p>
          <a:p>
            <a:r>
              <a:rPr lang="en-US" dirty="0"/>
              <a:t>1980 – ILCSO, the Illinois Library Computer Systems Organization is formed to advise the UI admin on the policies relating to the operation of LCS</a:t>
            </a:r>
          </a:p>
          <a:p>
            <a:r>
              <a:rPr lang="en-US" dirty="0" smtClean="0"/>
              <a:t>1980 </a:t>
            </a:r>
            <a:r>
              <a:rPr lang="en-US" dirty="0"/>
              <a:t>– ILDS, s</a:t>
            </a:r>
            <a:r>
              <a:rPr lang="en-US" dirty="0" smtClean="0"/>
              <a:t>tatewide </a:t>
            </a:r>
            <a:r>
              <a:rPr lang="en-US" dirty="0"/>
              <a:t>delivery service </a:t>
            </a:r>
            <a:r>
              <a:rPr lang="en-US" dirty="0" smtClean="0"/>
              <a:t>begins in September</a:t>
            </a:r>
            <a:endParaRPr lang="en-US" dirty="0"/>
          </a:p>
          <a:p>
            <a:r>
              <a:rPr lang="en-US" dirty="0" smtClean="0"/>
              <a:t>1980	– 15 institutions circulating and sharing on LCS by end of year</a:t>
            </a:r>
          </a:p>
          <a:p>
            <a:pPr marL="0" indent="0">
              <a:buNone/>
            </a:pPr>
            <a:endParaRPr lang="en-US" dirty="0" smtClean="0"/>
          </a:p>
          <a:p>
            <a:endParaRPr lang="en-US" dirty="0"/>
          </a:p>
          <a:p>
            <a:endParaRPr lang="en-US" dirty="0"/>
          </a:p>
        </p:txBody>
      </p:sp>
      <p:sp>
        <p:nvSpPr>
          <p:cNvPr id="4" name="Slide Number Placeholder 3"/>
          <p:cNvSpPr>
            <a:spLocks noGrp="1"/>
          </p:cNvSpPr>
          <p:nvPr>
            <p:ph type="sldNum" sz="quarter" idx="12"/>
          </p:nvPr>
        </p:nvSpPr>
        <p:spPr/>
        <p:txBody>
          <a:bodyPr/>
          <a:lstStyle/>
          <a:p>
            <a:fld id="{AEA5B590-B48B-40D8-8687-9B187993D667}" type="slidenum">
              <a:rPr lang="en-US" smtClean="0"/>
              <a:t>35</a:t>
            </a:fld>
            <a:endParaRPr lang="en-US"/>
          </a:p>
        </p:txBody>
      </p:sp>
    </p:spTree>
    <p:extLst>
      <p:ext uri="{BB962C8B-B14F-4D97-AF65-F5344CB8AC3E}">
        <p14:creationId xmlns:p14="http://schemas.microsoft.com/office/powerpoint/2010/main" val="2831465570"/>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Our History - Illinois Library </a:t>
            </a:r>
            <a:r>
              <a:rPr lang="en-US" dirty="0" smtClean="0"/>
              <a:t>Cooperation</a:t>
            </a:r>
            <a:r>
              <a:rPr lang="en-US" dirty="0"/>
              <a:t> </a:t>
            </a:r>
            <a:r>
              <a:rPr lang="en-US" dirty="0" smtClean="0"/>
              <a:t>31 to 16  Years Ago</a:t>
            </a:r>
            <a:endParaRPr lang="en-US" dirty="0"/>
          </a:p>
        </p:txBody>
      </p:sp>
      <p:sp>
        <p:nvSpPr>
          <p:cNvPr id="3" name="Content Placeholder 2"/>
          <p:cNvSpPr>
            <a:spLocks noGrp="1"/>
          </p:cNvSpPr>
          <p:nvPr>
            <p:ph idx="1"/>
          </p:nvPr>
        </p:nvSpPr>
        <p:spPr/>
        <p:txBody>
          <a:bodyPr>
            <a:normAutofit fontScale="70000" lnSpcReduction="20000"/>
          </a:bodyPr>
          <a:lstStyle/>
          <a:p>
            <a:r>
              <a:rPr lang="en-US" dirty="0"/>
              <a:t>1984 – </a:t>
            </a:r>
            <a:r>
              <a:rPr lang="en-US" dirty="0" smtClean="0"/>
              <a:t>UIUC and </a:t>
            </a:r>
            <a:r>
              <a:rPr lang="en-US" dirty="0"/>
              <a:t>River Bend Library System jointly implement the Full Bibliographic Record (FBR) online </a:t>
            </a:r>
            <a:r>
              <a:rPr lang="en-US" dirty="0" smtClean="0"/>
              <a:t>catalog</a:t>
            </a:r>
          </a:p>
          <a:p>
            <a:r>
              <a:rPr lang="en-US" dirty="0" smtClean="0"/>
              <a:t>1988 – All Illinois OCLC cataloging added to FBR, system re-named “ILLINET Online”; MARC data adds keyword and subject access for 800+ libraries; and links to LCS for circulation and requesting</a:t>
            </a:r>
          </a:p>
          <a:p>
            <a:r>
              <a:rPr lang="en-US" dirty="0" smtClean="0"/>
              <a:t>1990 </a:t>
            </a:r>
            <a:r>
              <a:rPr lang="en-US" dirty="0"/>
              <a:t>– </a:t>
            </a:r>
            <a:r>
              <a:rPr lang="en-US" dirty="0" smtClean="0"/>
              <a:t>ILCSO implements </a:t>
            </a:r>
            <a:r>
              <a:rPr lang="en-US" dirty="0"/>
              <a:t>statewide dial-access </a:t>
            </a:r>
            <a:r>
              <a:rPr lang="en-US" dirty="0" smtClean="0"/>
              <a:t>borrowing for all ILLINET </a:t>
            </a:r>
            <a:r>
              <a:rPr lang="en-US" dirty="0"/>
              <a:t>libraries. </a:t>
            </a:r>
          </a:p>
          <a:p>
            <a:r>
              <a:rPr lang="en-US" dirty="0" smtClean="0"/>
              <a:t>1991 </a:t>
            </a:r>
            <a:r>
              <a:rPr lang="en-US" dirty="0"/>
              <a:t>– </a:t>
            </a:r>
            <a:r>
              <a:rPr lang="en-US" dirty="0" smtClean="0"/>
              <a:t>Illinois State </a:t>
            </a:r>
            <a:r>
              <a:rPr lang="en-US" dirty="0"/>
              <a:t>Library </a:t>
            </a:r>
            <a:r>
              <a:rPr lang="en-US" dirty="0" smtClean="0"/>
              <a:t>moves its catalog to </a:t>
            </a:r>
            <a:r>
              <a:rPr lang="en-US" dirty="0"/>
              <a:t>ILLINET </a:t>
            </a:r>
            <a:r>
              <a:rPr lang="en-US" dirty="0" smtClean="0"/>
              <a:t>Online; barcode support added to LCS</a:t>
            </a:r>
            <a:endParaRPr lang="en-US" dirty="0"/>
          </a:p>
          <a:p>
            <a:r>
              <a:rPr lang="en-US" dirty="0" smtClean="0"/>
              <a:t>1994 </a:t>
            </a:r>
            <a:r>
              <a:rPr lang="en-US" dirty="0"/>
              <a:t>–</a:t>
            </a:r>
            <a:r>
              <a:rPr lang="en-US" dirty="0" smtClean="0"/>
              <a:t> </a:t>
            </a:r>
            <a:r>
              <a:rPr lang="en-US" dirty="0"/>
              <a:t>State Library begins providing OCLC </a:t>
            </a:r>
            <a:r>
              <a:rPr lang="en-US" dirty="0" err="1"/>
              <a:t>FirstSearch</a:t>
            </a:r>
            <a:r>
              <a:rPr lang="en-US" dirty="0"/>
              <a:t> databases to all libraries and their users. </a:t>
            </a:r>
          </a:p>
          <a:p>
            <a:r>
              <a:rPr lang="en-US" dirty="0" smtClean="0"/>
              <a:t>1999 </a:t>
            </a:r>
            <a:r>
              <a:rPr lang="en-US" dirty="0"/>
              <a:t>–</a:t>
            </a:r>
            <a:r>
              <a:rPr lang="en-US" dirty="0" smtClean="0"/>
              <a:t> Illinois </a:t>
            </a:r>
            <a:r>
              <a:rPr lang="en-US" dirty="0"/>
              <a:t>Century Network formed. </a:t>
            </a:r>
          </a:p>
          <a:p>
            <a:r>
              <a:rPr lang="en-US" dirty="0" smtClean="0"/>
              <a:t>1999 </a:t>
            </a:r>
            <a:r>
              <a:rPr lang="en-US" dirty="0"/>
              <a:t>–</a:t>
            </a:r>
            <a:r>
              <a:rPr lang="en-US" dirty="0" smtClean="0"/>
              <a:t> </a:t>
            </a:r>
            <a:r>
              <a:rPr lang="en-US" i="1" dirty="0" smtClean="0"/>
              <a:t>VIC</a:t>
            </a:r>
            <a:r>
              <a:rPr lang="en-US" dirty="0" smtClean="0"/>
              <a:t> </a:t>
            </a:r>
            <a:r>
              <a:rPr lang="en-US" dirty="0"/>
              <a:t>(Virtual Illinois Catalog) and </a:t>
            </a:r>
            <a:r>
              <a:rPr lang="en-US" i="1" dirty="0"/>
              <a:t>Find-It! Illinois</a:t>
            </a:r>
            <a:r>
              <a:rPr lang="en-US" dirty="0"/>
              <a:t> announced to library community. </a:t>
            </a:r>
          </a:p>
          <a:p>
            <a:endParaRPr lang="en-US" dirty="0"/>
          </a:p>
          <a:p>
            <a:endParaRPr lang="en-US" dirty="0">
              <a:solidFill>
                <a:srgbClr val="FF0000"/>
              </a:solidFill>
            </a:endParaRPr>
          </a:p>
          <a:p>
            <a:endParaRPr lang="en-US" dirty="0"/>
          </a:p>
          <a:p>
            <a:endParaRPr lang="en-US" dirty="0"/>
          </a:p>
        </p:txBody>
      </p:sp>
      <p:sp>
        <p:nvSpPr>
          <p:cNvPr id="4" name="Slide Number Placeholder 3"/>
          <p:cNvSpPr>
            <a:spLocks noGrp="1"/>
          </p:cNvSpPr>
          <p:nvPr>
            <p:ph type="sldNum" sz="quarter" idx="12"/>
          </p:nvPr>
        </p:nvSpPr>
        <p:spPr/>
        <p:txBody>
          <a:bodyPr/>
          <a:lstStyle/>
          <a:p>
            <a:fld id="{AEA5B590-B48B-40D8-8687-9B187993D667}" type="slidenum">
              <a:rPr lang="en-US" smtClean="0"/>
              <a:t>36</a:t>
            </a:fld>
            <a:endParaRPr lang="en-US"/>
          </a:p>
        </p:txBody>
      </p:sp>
    </p:spTree>
    <p:extLst>
      <p:ext uri="{BB962C8B-B14F-4D97-AF65-F5344CB8AC3E}">
        <p14:creationId xmlns:p14="http://schemas.microsoft.com/office/powerpoint/2010/main" val="2683367039"/>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Our History - Illinois Library Cooperation </a:t>
            </a:r>
            <a:r>
              <a:rPr lang="en-US" dirty="0" smtClean="0"/>
              <a:t>15 Ago to Present</a:t>
            </a:r>
            <a:endParaRPr lang="en-US" dirty="0"/>
          </a:p>
        </p:txBody>
      </p:sp>
      <p:sp>
        <p:nvSpPr>
          <p:cNvPr id="3" name="Content Placeholder 2"/>
          <p:cNvSpPr>
            <a:spLocks noGrp="1"/>
          </p:cNvSpPr>
          <p:nvPr>
            <p:ph idx="1"/>
          </p:nvPr>
        </p:nvSpPr>
        <p:spPr/>
        <p:txBody>
          <a:bodyPr>
            <a:normAutofit fontScale="92500" lnSpcReduction="20000"/>
          </a:bodyPr>
          <a:lstStyle/>
          <a:p>
            <a:r>
              <a:rPr lang="en-US" dirty="0"/>
              <a:t>2002 – ILLINET/OCLC Services institutes group services flat rate pricing for Illinois libraries. </a:t>
            </a:r>
          </a:p>
          <a:p>
            <a:r>
              <a:rPr lang="en-US" dirty="0"/>
              <a:t>2002 – </a:t>
            </a:r>
            <a:r>
              <a:rPr lang="en-US" dirty="0" smtClean="0"/>
              <a:t>Voyager replaces LCS/FBR as the ILLINET Online software</a:t>
            </a:r>
            <a:endParaRPr lang="en-US" dirty="0"/>
          </a:p>
          <a:p>
            <a:r>
              <a:rPr lang="en-US" dirty="0"/>
              <a:t>2005 – CARLI is formed, </a:t>
            </a:r>
            <a:r>
              <a:rPr lang="en-US" dirty="0" smtClean="0"/>
              <a:t>ILLINET Online renamed I</a:t>
            </a:r>
            <a:r>
              <a:rPr lang="en-US" dirty="0"/>
              <a:t>-</a:t>
            </a:r>
            <a:r>
              <a:rPr lang="en-US" dirty="0" smtClean="0"/>
              <a:t>Share</a:t>
            </a:r>
            <a:endParaRPr lang="en-US" dirty="0"/>
          </a:p>
          <a:p>
            <a:r>
              <a:rPr lang="en-US" dirty="0"/>
              <a:t>2008 – ILDS, the statewide delivery backbone, is reorganized.  CARLI contracts for service beginning in </a:t>
            </a:r>
            <a:r>
              <a:rPr lang="en-US" dirty="0" smtClean="0"/>
              <a:t>January</a:t>
            </a:r>
          </a:p>
          <a:p>
            <a:r>
              <a:rPr lang="en-US" dirty="0" smtClean="0"/>
              <a:t>2015 – CARLI begins search for software to replace Voyager</a:t>
            </a:r>
            <a:endParaRPr lang="en-US" dirty="0"/>
          </a:p>
        </p:txBody>
      </p:sp>
      <p:sp>
        <p:nvSpPr>
          <p:cNvPr id="4" name="Slide Number Placeholder 3"/>
          <p:cNvSpPr>
            <a:spLocks noGrp="1"/>
          </p:cNvSpPr>
          <p:nvPr>
            <p:ph type="sldNum" sz="quarter" idx="12"/>
          </p:nvPr>
        </p:nvSpPr>
        <p:spPr/>
        <p:txBody>
          <a:bodyPr/>
          <a:lstStyle/>
          <a:p>
            <a:fld id="{AEA5B590-B48B-40D8-8687-9B187993D667}" type="slidenum">
              <a:rPr lang="en-US" smtClean="0"/>
              <a:t>37</a:t>
            </a:fld>
            <a:endParaRPr lang="en-US"/>
          </a:p>
        </p:txBody>
      </p:sp>
    </p:spTree>
    <p:extLst>
      <p:ext uri="{BB962C8B-B14F-4D97-AF65-F5344CB8AC3E}">
        <p14:creationId xmlns:p14="http://schemas.microsoft.com/office/powerpoint/2010/main" val="39576747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“Stuff”</a:t>
            </a:r>
            <a:endParaRPr lang="en-US" dirty="0"/>
          </a:p>
        </p:txBody>
      </p:sp>
      <p:sp>
        <p:nvSpPr>
          <p:cNvPr id="3" name="Content Placeholder 2"/>
          <p:cNvSpPr>
            <a:spLocks noGrp="1"/>
          </p:cNvSpPr>
          <p:nvPr>
            <p:ph idx="1"/>
          </p:nvPr>
        </p:nvSpPr>
        <p:spPr/>
        <p:txBody>
          <a:bodyPr/>
          <a:lstStyle/>
          <a:p>
            <a:r>
              <a:rPr lang="en-US" dirty="0" smtClean="0"/>
              <a:t>Technology/Network</a:t>
            </a:r>
          </a:p>
          <a:p>
            <a:r>
              <a:rPr lang="en-US" dirty="0" smtClean="0"/>
              <a:t>Resource Sharing</a:t>
            </a:r>
          </a:p>
          <a:p>
            <a:r>
              <a:rPr lang="en-US" dirty="0" smtClean="0"/>
              <a:t>Organization/Cooperation/Collaboration</a:t>
            </a:r>
          </a:p>
          <a:p>
            <a:r>
              <a:rPr lang="en-US" dirty="0" smtClean="0"/>
              <a:t>Professional Development/Education</a:t>
            </a:r>
          </a:p>
          <a:p>
            <a:endParaRPr lang="en-US" dirty="0"/>
          </a:p>
        </p:txBody>
      </p:sp>
      <p:sp>
        <p:nvSpPr>
          <p:cNvPr id="4" name="Slide Number Placeholder 3"/>
          <p:cNvSpPr>
            <a:spLocks noGrp="1"/>
          </p:cNvSpPr>
          <p:nvPr>
            <p:ph type="sldNum" sz="quarter" idx="12"/>
          </p:nvPr>
        </p:nvSpPr>
        <p:spPr/>
        <p:txBody>
          <a:bodyPr/>
          <a:lstStyle/>
          <a:p>
            <a:fld id="{AEA5B590-B48B-40D8-8687-9B187993D667}" type="slidenum">
              <a:rPr lang="en-US" smtClean="0"/>
              <a:t>38</a:t>
            </a:fld>
            <a:endParaRPr lang="en-US"/>
          </a:p>
        </p:txBody>
      </p:sp>
    </p:spTree>
    <p:extLst>
      <p:ext uri="{BB962C8B-B14F-4D97-AF65-F5344CB8AC3E}">
        <p14:creationId xmlns:p14="http://schemas.microsoft.com/office/powerpoint/2010/main" val="430064612"/>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Technology/Network</a:t>
            </a:r>
            <a:endParaRPr lang="en-US" dirty="0"/>
          </a:p>
        </p:txBody>
      </p:sp>
      <p:sp>
        <p:nvSpPr>
          <p:cNvPr id="4" name="Slide Number Placeholder 3"/>
          <p:cNvSpPr>
            <a:spLocks noGrp="1"/>
          </p:cNvSpPr>
          <p:nvPr>
            <p:ph type="sldNum" sz="quarter" idx="12"/>
          </p:nvPr>
        </p:nvSpPr>
        <p:spPr/>
        <p:txBody>
          <a:bodyPr/>
          <a:lstStyle/>
          <a:p>
            <a:fld id="{AEA5B590-B48B-40D8-8687-9B187993D667}" type="slidenum">
              <a:rPr lang="en-US" smtClean="0"/>
              <a:t>39</a:t>
            </a:fld>
            <a:endParaRPr lang="en-US"/>
          </a:p>
        </p:txBody>
      </p:sp>
      <p:pic>
        <p:nvPicPr>
          <p:cNvPr id="7" name="Picture 6"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0698" y="1690689"/>
            <a:ext cx="4042604" cy="4070294"/>
          </a:xfrm>
          <a:prstGeom prst="rect">
            <a:avLst/>
          </a:prstGeom>
        </p:spPr>
      </p:pic>
    </p:spTree>
    <p:extLst>
      <p:ext uri="{BB962C8B-B14F-4D97-AF65-F5344CB8AC3E}">
        <p14:creationId xmlns:p14="http://schemas.microsoft.com/office/powerpoint/2010/main" val="161248640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4294967295"/>
          </p:nvPr>
        </p:nvPicPr>
        <p:blipFill rotWithShape="1">
          <a:blip r:embed="rId2"/>
          <a:srcRect t="333" b="333"/>
          <a:stretch/>
        </p:blipFill>
        <p:spPr>
          <a:xfrm>
            <a:off x="3563938" y="317500"/>
            <a:ext cx="2366962" cy="4292600"/>
          </a:xfrm>
        </p:spPr>
      </p:pic>
      <p:pic>
        <p:nvPicPr>
          <p:cNvPr id="9" name="Picture 8"/>
          <p:cNvPicPr>
            <a:picLocks noChangeAspect="1"/>
          </p:cNvPicPr>
          <p:nvPr/>
        </p:nvPicPr>
        <p:blipFill>
          <a:blip r:embed="rId3"/>
          <a:stretch>
            <a:fillRect/>
          </a:stretch>
        </p:blipFill>
        <p:spPr>
          <a:xfrm>
            <a:off x="7060460" y="317500"/>
            <a:ext cx="1227541" cy="5207000"/>
          </a:xfrm>
          <a:prstGeom prst="rect">
            <a:avLst/>
          </a:prstGeom>
        </p:spPr>
      </p:pic>
      <p:pic>
        <p:nvPicPr>
          <p:cNvPr id="11" name="Picture 10"/>
          <p:cNvPicPr>
            <a:picLocks noChangeAspect="1"/>
          </p:cNvPicPr>
          <p:nvPr/>
        </p:nvPicPr>
        <p:blipFill>
          <a:blip r:embed="rId4"/>
          <a:stretch>
            <a:fillRect/>
          </a:stretch>
        </p:blipFill>
        <p:spPr>
          <a:xfrm>
            <a:off x="1905000" y="4667264"/>
            <a:ext cx="5155460" cy="1996681"/>
          </a:xfrm>
          <a:prstGeom prst="rect">
            <a:avLst/>
          </a:prstGeom>
        </p:spPr>
      </p:pic>
      <p:sp>
        <p:nvSpPr>
          <p:cNvPr id="13" name="TextBox 12"/>
          <p:cNvSpPr txBox="1"/>
          <p:nvPr/>
        </p:nvSpPr>
        <p:spPr>
          <a:xfrm>
            <a:off x="482600" y="584200"/>
            <a:ext cx="2527300" cy="4524315"/>
          </a:xfrm>
          <a:prstGeom prst="rect">
            <a:avLst/>
          </a:prstGeom>
          <a:noFill/>
        </p:spPr>
        <p:txBody>
          <a:bodyPr wrap="square" rtlCol="0">
            <a:spAutoFit/>
          </a:bodyPr>
          <a:lstStyle/>
          <a:p>
            <a:r>
              <a:rPr lang="en-US" sz="2400" dirty="0" smtClean="0"/>
              <a:t>Several Names, but Same Concept: Resource Sharing</a:t>
            </a:r>
          </a:p>
          <a:p>
            <a:endParaRPr lang="en-US" sz="2400" dirty="0"/>
          </a:p>
          <a:p>
            <a:r>
              <a:rPr lang="en-US" sz="2400" dirty="0" smtClean="0"/>
              <a:t>1978-1988   </a:t>
            </a:r>
            <a:br>
              <a:rPr lang="en-US" sz="2400" dirty="0" smtClean="0"/>
            </a:br>
            <a:r>
              <a:rPr lang="en-US" sz="2400" dirty="0" smtClean="0"/>
              <a:t>LCS</a:t>
            </a:r>
          </a:p>
          <a:p>
            <a:endParaRPr lang="en-US" sz="2400" dirty="0"/>
          </a:p>
          <a:p>
            <a:r>
              <a:rPr lang="en-US" sz="2400" dirty="0" smtClean="0"/>
              <a:t>1988-2005  ILLINET Online</a:t>
            </a:r>
          </a:p>
          <a:p>
            <a:endParaRPr lang="en-US" sz="2400" dirty="0"/>
          </a:p>
          <a:p>
            <a:r>
              <a:rPr lang="en-US" sz="2400" dirty="0" smtClean="0"/>
              <a:t>2005- Present </a:t>
            </a:r>
            <a:br>
              <a:rPr lang="en-US" sz="2400" dirty="0" smtClean="0"/>
            </a:br>
            <a:r>
              <a:rPr lang="en-US" sz="2400" dirty="0" smtClean="0"/>
              <a:t>I-Share</a:t>
            </a:r>
            <a:endParaRPr lang="en-US" sz="2400" dirty="0"/>
          </a:p>
        </p:txBody>
      </p:sp>
    </p:spTree>
    <p:extLst>
      <p:ext uri="{BB962C8B-B14F-4D97-AF65-F5344CB8AC3E}">
        <p14:creationId xmlns:p14="http://schemas.microsoft.com/office/powerpoint/2010/main" val="1291604113"/>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Technology/Network</a:t>
            </a:r>
            <a:endParaRPr lang="en-US" dirty="0"/>
          </a:p>
        </p:txBody>
      </p:sp>
      <p:sp>
        <p:nvSpPr>
          <p:cNvPr id="3" name="Content Placeholder 2"/>
          <p:cNvSpPr>
            <a:spLocks noGrp="1"/>
          </p:cNvSpPr>
          <p:nvPr>
            <p:ph idx="1"/>
          </p:nvPr>
        </p:nvSpPr>
        <p:spPr/>
        <p:txBody>
          <a:bodyPr/>
          <a:lstStyle/>
          <a:p>
            <a:r>
              <a:rPr lang="en-US" dirty="0" smtClean="0"/>
              <a:t>Networked services (Circulation, Catalog(</a:t>
            </a:r>
            <a:r>
              <a:rPr lang="en-US" dirty="0" err="1" smtClean="0"/>
              <a:t>ing</a:t>
            </a:r>
            <a:r>
              <a:rPr lang="en-US" dirty="0" smtClean="0"/>
              <a:t>), etc.)</a:t>
            </a:r>
          </a:p>
          <a:p>
            <a:r>
              <a:rPr lang="en-US" dirty="0" smtClean="0"/>
              <a:t>Systems (Voyager, SFX, etc.)</a:t>
            </a:r>
          </a:p>
          <a:p>
            <a:r>
              <a:rPr lang="en-US" dirty="0" smtClean="0"/>
              <a:t>Online environments (Sharing content and services between libraries and for our users)</a:t>
            </a:r>
          </a:p>
          <a:p>
            <a:r>
              <a:rPr lang="en-US" dirty="0" smtClean="0"/>
              <a:t>Technology vendors</a:t>
            </a:r>
          </a:p>
          <a:p>
            <a:r>
              <a:rPr lang="en-US" dirty="0" smtClean="0"/>
              <a:t>Shift </a:t>
            </a:r>
            <a:r>
              <a:rPr lang="en-US" dirty="0"/>
              <a:t>to </a:t>
            </a:r>
            <a:r>
              <a:rPr lang="en-US" dirty="0" smtClean="0"/>
              <a:t>access</a:t>
            </a:r>
          </a:p>
          <a:p>
            <a:r>
              <a:rPr lang="en-US" dirty="0" smtClean="0"/>
              <a:t>Ahead of the curve/behind the curve</a:t>
            </a:r>
            <a:endParaRPr lang="en-US" dirty="0"/>
          </a:p>
        </p:txBody>
      </p:sp>
      <p:sp>
        <p:nvSpPr>
          <p:cNvPr id="4" name="Slide Number Placeholder 3"/>
          <p:cNvSpPr>
            <a:spLocks noGrp="1"/>
          </p:cNvSpPr>
          <p:nvPr>
            <p:ph type="sldNum" sz="quarter" idx="12"/>
          </p:nvPr>
        </p:nvSpPr>
        <p:spPr/>
        <p:txBody>
          <a:bodyPr/>
          <a:lstStyle/>
          <a:p>
            <a:fld id="{AEA5B590-B48B-40D8-8687-9B187993D667}" type="slidenum">
              <a:rPr lang="en-US" smtClean="0"/>
              <a:t>40</a:t>
            </a:fld>
            <a:endParaRPr lang="en-US"/>
          </a:p>
        </p:txBody>
      </p:sp>
    </p:spTree>
    <p:extLst>
      <p:ext uri="{BB962C8B-B14F-4D97-AF65-F5344CB8AC3E}">
        <p14:creationId xmlns:p14="http://schemas.microsoft.com/office/powerpoint/2010/main" val="431584692"/>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 Sharing</a:t>
            </a:r>
            <a:endParaRPr lang="en-US" dirty="0"/>
          </a:p>
        </p:txBody>
      </p:sp>
      <p:sp>
        <p:nvSpPr>
          <p:cNvPr id="3" name="Content Placeholder 2"/>
          <p:cNvSpPr>
            <a:spLocks noGrp="1"/>
          </p:cNvSpPr>
          <p:nvPr>
            <p:ph idx="1"/>
          </p:nvPr>
        </p:nvSpPr>
        <p:spPr/>
        <p:txBody>
          <a:bodyPr/>
          <a:lstStyle/>
          <a:p>
            <a:r>
              <a:rPr lang="en-US" dirty="0" smtClean="0"/>
              <a:t>1981 – 88,305 “Interlibrary Circulation Transactions” (Sloan)</a:t>
            </a:r>
          </a:p>
          <a:p>
            <a:r>
              <a:rPr lang="en-US" dirty="0" smtClean="0"/>
              <a:t>2002 – Voyager</a:t>
            </a:r>
          </a:p>
          <a:p>
            <a:r>
              <a:rPr lang="en-US" dirty="0" smtClean="0"/>
              <a:t>2003 – 211,195, 56 libraries (Voyager)</a:t>
            </a:r>
          </a:p>
          <a:p>
            <a:r>
              <a:rPr lang="en-US" dirty="0" smtClean="0"/>
              <a:t>2005 – 344,147, 65 libraries (I-Share)</a:t>
            </a:r>
          </a:p>
          <a:p>
            <a:r>
              <a:rPr lang="en-US" dirty="0" smtClean="0"/>
              <a:t>2012 </a:t>
            </a:r>
            <a:r>
              <a:rPr lang="en-US" dirty="0"/>
              <a:t>– </a:t>
            </a:r>
            <a:r>
              <a:rPr lang="en-US" dirty="0" smtClean="0"/>
              <a:t>441,841, 78 libraries  (High)</a:t>
            </a:r>
          </a:p>
          <a:p>
            <a:r>
              <a:rPr lang="en-US" dirty="0" smtClean="0"/>
              <a:t>2015 </a:t>
            </a:r>
            <a:r>
              <a:rPr lang="en-US" dirty="0"/>
              <a:t>– </a:t>
            </a:r>
            <a:r>
              <a:rPr lang="en-US" dirty="0" smtClean="0"/>
              <a:t>378,041, 84 libraries (Current)</a:t>
            </a:r>
            <a:endParaRPr lang="en-US" dirty="0"/>
          </a:p>
          <a:p>
            <a:endParaRPr lang="en-US" dirty="0"/>
          </a:p>
        </p:txBody>
      </p:sp>
      <p:sp>
        <p:nvSpPr>
          <p:cNvPr id="4" name="Slide Number Placeholder 3"/>
          <p:cNvSpPr>
            <a:spLocks noGrp="1"/>
          </p:cNvSpPr>
          <p:nvPr>
            <p:ph type="sldNum" sz="quarter" idx="12"/>
          </p:nvPr>
        </p:nvSpPr>
        <p:spPr>
          <a:xfrm>
            <a:off x="628650" y="6356351"/>
            <a:ext cx="402127" cy="365125"/>
          </a:xfrm>
        </p:spPr>
        <p:txBody>
          <a:bodyPr/>
          <a:lstStyle/>
          <a:p>
            <a:fld id="{AEA5B590-B48B-40D8-8687-9B187993D667}" type="slidenum">
              <a:rPr lang="en-US" smtClean="0"/>
              <a:t>41</a:t>
            </a:fld>
            <a:endParaRPr lang="en-US" dirty="0"/>
          </a:p>
        </p:txBody>
      </p:sp>
      <p:sp>
        <p:nvSpPr>
          <p:cNvPr id="5" name="TextBox 4"/>
          <p:cNvSpPr txBox="1"/>
          <p:nvPr/>
        </p:nvSpPr>
        <p:spPr>
          <a:xfrm>
            <a:off x="1105678" y="6415803"/>
            <a:ext cx="5759321" cy="400110"/>
          </a:xfrm>
          <a:prstGeom prst="rect">
            <a:avLst/>
          </a:prstGeom>
          <a:noFill/>
        </p:spPr>
        <p:txBody>
          <a:bodyPr wrap="square" rtlCol="0">
            <a:spAutoFit/>
          </a:bodyPr>
          <a:lstStyle/>
          <a:p>
            <a:r>
              <a:rPr lang="en-US" sz="1000" i="1" dirty="0" smtClean="0">
                <a:solidFill>
                  <a:schemeClr val="tx1">
                    <a:lumMod val="65000"/>
                    <a:lumOff val="35000"/>
                  </a:schemeClr>
                </a:solidFill>
              </a:rPr>
              <a:t>Sources:  Sloan, Bernard G., “The LCS Network Project, December 2, 1980 and CARLI </a:t>
            </a:r>
            <a:r>
              <a:rPr lang="en-US" sz="1000" i="1" dirty="0">
                <a:solidFill>
                  <a:schemeClr val="tx1">
                    <a:lumMod val="65000"/>
                    <a:lumOff val="35000"/>
                  </a:schemeClr>
                </a:solidFill>
              </a:rPr>
              <a:t>Website, http://</a:t>
            </a:r>
            <a:r>
              <a:rPr lang="en-US" sz="1000" i="1" dirty="0" smtClean="0">
                <a:solidFill>
                  <a:schemeClr val="tx1">
                    <a:lumMod val="65000"/>
                    <a:lumOff val="35000"/>
                  </a:schemeClr>
                </a:solidFill>
              </a:rPr>
              <a:t>www.carli.illinois.edu,  November 10, 2015</a:t>
            </a:r>
            <a:endParaRPr lang="en-US" sz="1000" i="1" dirty="0">
              <a:solidFill>
                <a:schemeClr val="tx1">
                  <a:lumMod val="65000"/>
                  <a:lumOff val="35000"/>
                </a:schemeClr>
              </a:solidFill>
            </a:endParaRPr>
          </a:p>
        </p:txBody>
      </p:sp>
    </p:spTree>
    <p:extLst>
      <p:ext uri="{BB962C8B-B14F-4D97-AF65-F5344CB8AC3E}">
        <p14:creationId xmlns:p14="http://schemas.microsoft.com/office/powerpoint/2010/main" val="619553820"/>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628649" y="6356351"/>
            <a:ext cx="385503" cy="365125"/>
          </a:xfrm>
        </p:spPr>
        <p:txBody>
          <a:bodyPr/>
          <a:lstStyle/>
          <a:p>
            <a:fld id="{AEA5B590-B48B-40D8-8687-9B187993D667}" type="slidenum">
              <a:rPr lang="en-US" smtClean="0"/>
              <a:t>42</a:t>
            </a:fld>
            <a:endParaRPr lang="en-US" dirty="0"/>
          </a:p>
        </p:txBody>
      </p:sp>
      <p:graphicFrame>
        <p:nvGraphicFramePr>
          <p:cNvPr id="7" name="Chart 6"/>
          <p:cNvGraphicFramePr/>
          <p:nvPr>
            <p:extLst>
              <p:ext uri="{D42A27DB-BD31-4B8C-83A1-F6EECF244321}">
                <p14:modId xmlns:p14="http://schemas.microsoft.com/office/powerpoint/2010/main" val="2645766349"/>
              </p:ext>
            </p:extLst>
          </p:nvPr>
        </p:nvGraphicFramePr>
        <p:xfrm>
          <a:off x="1524000" y="719667"/>
          <a:ext cx="6096000" cy="5418667"/>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p:cNvSpPr/>
          <p:nvPr/>
        </p:nvSpPr>
        <p:spPr>
          <a:xfrm>
            <a:off x="2639154" y="3825978"/>
            <a:ext cx="775435" cy="307777"/>
          </a:xfrm>
          <a:prstGeom prst="rect">
            <a:avLst/>
          </a:prstGeom>
        </p:spPr>
        <p:txBody>
          <a:bodyPr wrap="none">
            <a:spAutoFit/>
          </a:bodyPr>
          <a:lstStyle/>
          <a:p>
            <a:pPr algn="ctr"/>
            <a:r>
              <a:rPr lang="en-US" sz="1400" dirty="0"/>
              <a:t>211,195</a:t>
            </a:r>
          </a:p>
        </p:txBody>
      </p:sp>
      <p:sp>
        <p:nvSpPr>
          <p:cNvPr id="5" name="TextBox 4"/>
          <p:cNvSpPr txBox="1"/>
          <p:nvPr/>
        </p:nvSpPr>
        <p:spPr>
          <a:xfrm>
            <a:off x="5798745" y="1665840"/>
            <a:ext cx="830655" cy="307777"/>
          </a:xfrm>
          <a:prstGeom prst="rect">
            <a:avLst/>
          </a:prstGeom>
          <a:noFill/>
        </p:spPr>
        <p:txBody>
          <a:bodyPr wrap="square" rtlCol="0">
            <a:spAutoFit/>
          </a:bodyPr>
          <a:lstStyle/>
          <a:p>
            <a:pPr algn="ctr"/>
            <a:r>
              <a:rPr lang="en-US" sz="1400" dirty="0" smtClean="0"/>
              <a:t>441,841</a:t>
            </a:r>
            <a:endParaRPr lang="en-US" sz="1400" dirty="0"/>
          </a:p>
        </p:txBody>
      </p:sp>
      <p:sp>
        <p:nvSpPr>
          <p:cNvPr id="6" name="TextBox 5"/>
          <p:cNvSpPr txBox="1"/>
          <p:nvPr/>
        </p:nvSpPr>
        <p:spPr>
          <a:xfrm>
            <a:off x="6629400" y="2587070"/>
            <a:ext cx="805410" cy="307777"/>
          </a:xfrm>
          <a:prstGeom prst="rect">
            <a:avLst/>
          </a:prstGeom>
          <a:noFill/>
        </p:spPr>
        <p:txBody>
          <a:bodyPr wrap="square" rtlCol="0">
            <a:spAutoFit/>
          </a:bodyPr>
          <a:lstStyle/>
          <a:p>
            <a:pPr algn="ctr"/>
            <a:r>
              <a:rPr lang="en-US" sz="1400" dirty="0" smtClean="0"/>
              <a:t>378,041</a:t>
            </a:r>
            <a:endParaRPr lang="en-US" sz="1400" dirty="0"/>
          </a:p>
        </p:txBody>
      </p:sp>
      <p:sp>
        <p:nvSpPr>
          <p:cNvPr id="8" name="TextBox 7"/>
          <p:cNvSpPr txBox="1"/>
          <p:nvPr/>
        </p:nvSpPr>
        <p:spPr>
          <a:xfrm>
            <a:off x="1576754" y="6415803"/>
            <a:ext cx="4648200" cy="400110"/>
          </a:xfrm>
          <a:prstGeom prst="rect">
            <a:avLst/>
          </a:prstGeom>
          <a:noFill/>
        </p:spPr>
        <p:txBody>
          <a:bodyPr wrap="square" rtlCol="0">
            <a:spAutoFit/>
          </a:bodyPr>
          <a:lstStyle/>
          <a:p>
            <a:r>
              <a:rPr lang="en-US" sz="1000" i="1" dirty="0" smtClean="0">
                <a:solidFill>
                  <a:schemeClr val="tx1">
                    <a:lumMod val="65000"/>
                    <a:lumOff val="35000"/>
                  </a:schemeClr>
                </a:solidFill>
              </a:rPr>
              <a:t>Source:  </a:t>
            </a:r>
            <a:r>
              <a:rPr lang="en-US" sz="1000" i="1" dirty="0">
                <a:solidFill>
                  <a:schemeClr val="tx1">
                    <a:lumMod val="65000"/>
                    <a:lumOff val="35000"/>
                  </a:schemeClr>
                </a:solidFill>
              </a:rPr>
              <a:t>CARLI Website, http://</a:t>
            </a:r>
            <a:r>
              <a:rPr lang="en-US" sz="1000" i="1" dirty="0" smtClean="0">
                <a:solidFill>
                  <a:schemeClr val="tx1">
                    <a:lumMod val="65000"/>
                    <a:lumOff val="35000"/>
                  </a:schemeClr>
                </a:solidFill>
              </a:rPr>
              <a:t>www.carli.illinois.edu/products-services/i-share/stats, November 10, 2015</a:t>
            </a:r>
            <a:endParaRPr lang="en-US" sz="1000" i="1" dirty="0">
              <a:solidFill>
                <a:schemeClr val="tx1">
                  <a:lumMod val="65000"/>
                  <a:lumOff val="35000"/>
                </a:schemeClr>
              </a:solidFill>
            </a:endParaRPr>
          </a:p>
        </p:txBody>
      </p:sp>
    </p:spTree>
    <p:extLst>
      <p:ext uri="{BB962C8B-B14F-4D97-AF65-F5344CB8AC3E}">
        <p14:creationId xmlns:p14="http://schemas.microsoft.com/office/powerpoint/2010/main" val="82157712"/>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628650" y="6356351"/>
            <a:ext cx="2057400" cy="365125"/>
          </a:xfrm>
        </p:spPr>
        <p:txBody>
          <a:bodyPr/>
          <a:lstStyle/>
          <a:p>
            <a:fld id="{AEA5B590-B48B-40D8-8687-9B187993D667}" type="slidenum">
              <a:rPr lang="en-US" smtClean="0"/>
              <a:t>43</a:t>
            </a:fld>
            <a:endParaRPr lang="en-US"/>
          </a:p>
        </p:txBody>
      </p:sp>
      <p:graphicFrame>
        <p:nvGraphicFramePr>
          <p:cNvPr id="7" name="Chart 6"/>
          <p:cNvGraphicFramePr/>
          <p:nvPr>
            <p:extLst>
              <p:ext uri="{D42A27DB-BD31-4B8C-83A1-F6EECF244321}">
                <p14:modId xmlns:p14="http://schemas.microsoft.com/office/powerpoint/2010/main" val="3178360211"/>
              </p:ext>
            </p:extLst>
          </p:nvPr>
        </p:nvGraphicFramePr>
        <p:xfrm>
          <a:off x="1524000" y="719667"/>
          <a:ext cx="6096000" cy="5418667"/>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1588477" y="6415803"/>
            <a:ext cx="4648200" cy="400110"/>
          </a:xfrm>
          <a:prstGeom prst="rect">
            <a:avLst/>
          </a:prstGeom>
          <a:noFill/>
        </p:spPr>
        <p:txBody>
          <a:bodyPr wrap="square" rtlCol="0">
            <a:spAutoFit/>
          </a:bodyPr>
          <a:lstStyle/>
          <a:p>
            <a:r>
              <a:rPr lang="en-US" sz="1000" i="1" dirty="0" smtClean="0">
                <a:solidFill>
                  <a:schemeClr val="tx1">
                    <a:lumMod val="65000"/>
                    <a:lumOff val="35000"/>
                  </a:schemeClr>
                </a:solidFill>
              </a:rPr>
              <a:t>Source:  </a:t>
            </a:r>
            <a:r>
              <a:rPr lang="en-US" sz="1000" i="1" dirty="0">
                <a:solidFill>
                  <a:schemeClr val="tx1">
                    <a:lumMod val="65000"/>
                    <a:lumOff val="35000"/>
                  </a:schemeClr>
                </a:solidFill>
              </a:rPr>
              <a:t>CARLI Website, http://</a:t>
            </a:r>
            <a:r>
              <a:rPr lang="en-US" sz="1000" i="1" dirty="0" smtClean="0">
                <a:solidFill>
                  <a:schemeClr val="tx1">
                    <a:lumMod val="65000"/>
                    <a:lumOff val="35000"/>
                  </a:schemeClr>
                </a:solidFill>
              </a:rPr>
              <a:t>www.carli.illinois.edu/membership/i-share_part,  November 10, 2015</a:t>
            </a:r>
            <a:endParaRPr lang="en-US" sz="1000" i="1" dirty="0">
              <a:solidFill>
                <a:schemeClr val="tx1">
                  <a:lumMod val="65000"/>
                  <a:lumOff val="35000"/>
                </a:schemeClr>
              </a:solidFill>
            </a:endParaRPr>
          </a:p>
        </p:txBody>
      </p:sp>
    </p:spTree>
    <p:extLst>
      <p:ext uri="{BB962C8B-B14F-4D97-AF65-F5344CB8AC3E}">
        <p14:creationId xmlns:p14="http://schemas.microsoft.com/office/powerpoint/2010/main" val="296660122"/>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628650" y="6356351"/>
            <a:ext cx="2057400" cy="365125"/>
          </a:xfrm>
        </p:spPr>
        <p:txBody>
          <a:bodyPr/>
          <a:lstStyle/>
          <a:p>
            <a:fld id="{AEA5B590-B48B-40D8-8687-9B187993D667}" type="slidenum">
              <a:rPr lang="en-US" smtClean="0"/>
              <a:t>44</a:t>
            </a:fld>
            <a:endParaRPr lang="en-US"/>
          </a:p>
        </p:txBody>
      </p:sp>
      <p:graphicFrame>
        <p:nvGraphicFramePr>
          <p:cNvPr id="7" name="Chart 6"/>
          <p:cNvGraphicFramePr/>
          <p:nvPr>
            <p:extLst>
              <p:ext uri="{D42A27DB-BD31-4B8C-83A1-F6EECF244321}">
                <p14:modId xmlns:p14="http://schemas.microsoft.com/office/powerpoint/2010/main" val="167429820"/>
              </p:ext>
            </p:extLst>
          </p:nvPr>
        </p:nvGraphicFramePr>
        <p:xfrm>
          <a:off x="1524000" y="719667"/>
          <a:ext cx="6096000" cy="54186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p:cNvGraphicFramePr/>
          <p:nvPr>
            <p:extLst>
              <p:ext uri="{D42A27DB-BD31-4B8C-83A1-F6EECF244321}">
                <p14:modId xmlns:p14="http://schemas.microsoft.com/office/powerpoint/2010/main" val="616353325"/>
              </p:ext>
            </p:extLst>
          </p:nvPr>
        </p:nvGraphicFramePr>
        <p:xfrm>
          <a:off x="1638300" y="872067"/>
          <a:ext cx="6096000" cy="5418667"/>
        </p:xfrm>
        <a:graphic>
          <a:graphicData uri="http://schemas.openxmlformats.org/drawingml/2006/chart">
            <c:chart xmlns:c="http://schemas.openxmlformats.org/drawingml/2006/chart" xmlns:r="http://schemas.openxmlformats.org/officeDocument/2006/relationships" r:id="rId4"/>
          </a:graphicData>
        </a:graphic>
      </p:graphicFrame>
      <p:sp>
        <p:nvSpPr>
          <p:cNvPr id="4" name="Oval 3"/>
          <p:cNvSpPr/>
          <p:nvPr/>
        </p:nvSpPr>
        <p:spPr>
          <a:xfrm>
            <a:off x="5777346" y="1180407"/>
            <a:ext cx="2319250" cy="23192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6609848"/>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 Sharing</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Unique collections</a:t>
            </a:r>
          </a:p>
          <a:p>
            <a:pPr lvl="1"/>
            <a:r>
              <a:rPr lang="en-US" dirty="0"/>
              <a:t>33,371,279 titles in 2015</a:t>
            </a:r>
            <a:endParaRPr lang="en-US" dirty="0" smtClean="0"/>
          </a:p>
          <a:p>
            <a:pPr lvl="1"/>
            <a:r>
              <a:rPr lang="en-US" dirty="0" smtClean="0"/>
              <a:t>9,026,118 unique titles (27%)</a:t>
            </a:r>
          </a:p>
          <a:p>
            <a:pPr lvl="1"/>
            <a:r>
              <a:rPr lang="en-US" dirty="0" smtClean="0"/>
              <a:t>NEIU – 27,792 unique titles</a:t>
            </a:r>
          </a:p>
          <a:p>
            <a:r>
              <a:rPr lang="en-US" dirty="0" smtClean="0"/>
              <a:t>Unique institutions and specific needs</a:t>
            </a:r>
          </a:p>
          <a:p>
            <a:pPr lvl="1"/>
            <a:r>
              <a:rPr lang="en-US" dirty="0" smtClean="0"/>
              <a:t>118,674 items </a:t>
            </a:r>
            <a:r>
              <a:rPr lang="en-US" dirty="0"/>
              <a:t>(31%)</a:t>
            </a:r>
            <a:r>
              <a:rPr lang="en-US" dirty="0" smtClean="0"/>
              <a:t> borrowed by 4 institutions (UIU, UIC, DPU, SIC) in 2015</a:t>
            </a:r>
          </a:p>
          <a:p>
            <a:r>
              <a:rPr lang="en-US" dirty="0" smtClean="0"/>
              <a:t>Beyond the shared collection</a:t>
            </a:r>
          </a:p>
          <a:p>
            <a:pPr lvl="1"/>
            <a:r>
              <a:rPr lang="en-US" dirty="0" smtClean="0"/>
              <a:t>Reaffirmation of our services at our institutions</a:t>
            </a:r>
          </a:p>
          <a:p>
            <a:pPr lvl="1"/>
            <a:r>
              <a:rPr lang="en-US" dirty="0" smtClean="0"/>
              <a:t>NEIU Library fire in 2005</a:t>
            </a:r>
            <a:endParaRPr lang="en-US" dirty="0"/>
          </a:p>
        </p:txBody>
      </p:sp>
      <p:sp>
        <p:nvSpPr>
          <p:cNvPr id="4" name="Slide Number Placeholder 3"/>
          <p:cNvSpPr>
            <a:spLocks noGrp="1"/>
          </p:cNvSpPr>
          <p:nvPr>
            <p:ph type="sldNum" sz="quarter" idx="12"/>
          </p:nvPr>
        </p:nvSpPr>
        <p:spPr/>
        <p:txBody>
          <a:bodyPr/>
          <a:lstStyle/>
          <a:p>
            <a:fld id="{AEA5B590-B48B-40D8-8687-9B187993D667}" type="slidenum">
              <a:rPr lang="en-US" smtClean="0"/>
              <a:t>45</a:t>
            </a:fld>
            <a:endParaRPr lang="en-US"/>
          </a:p>
        </p:txBody>
      </p:sp>
    </p:spTree>
    <p:extLst>
      <p:ext uri="{BB962C8B-B14F-4D97-AF65-F5344CB8AC3E}">
        <p14:creationId xmlns:p14="http://schemas.microsoft.com/office/powerpoint/2010/main" val="3148081035"/>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Organization/Cooperation/Collaboration</a:t>
            </a:r>
          </a:p>
        </p:txBody>
      </p:sp>
      <p:sp>
        <p:nvSpPr>
          <p:cNvPr id="3" name="Content Placeholder 2"/>
          <p:cNvSpPr>
            <a:spLocks noGrp="1"/>
          </p:cNvSpPr>
          <p:nvPr>
            <p:ph idx="1"/>
          </p:nvPr>
        </p:nvSpPr>
        <p:spPr/>
        <p:txBody>
          <a:bodyPr>
            <a:normAutofit fontScale="92500" lnSpcReduction="10000"/>
          </a:bodyPr>
          <a:lstStyle/>
          <a:p>
            <a:r>
              <a:rPr lang="en-US" dirty="0" smtClean="0"/>
              <a:t>136 CARLI members, 84 I-Share members</a:t>
            </a:r>
          </a:p>
          <a:p>
            <a:r>
              <a:rPr lang="en-US" dirty="0" smtClean="0"/>
              <a:t>Shared policies and practices</a:t>
            </a:r>
          </a:p>
          <a:p>
            <a:r>
              <a:rPr lang="en-US" dirty="0" smtClean="0"/>
              <a:t>Shared library collections and shared spaces</a:t>
            </a:r>
          </a:p>
          <a:p>
            <a:r>
              <a:rPr lang="en-US" dirty="0" smtClean="0"/>
              <a:t>Shared initiatives</a:t>
            </a:r>
          </a:p>
          <a:p>
            <a:r>
              <a:rPr lang="en-US" dirty="0" smtClean="0"/>
              <a:t>Sense of “public good”</a:t>
            </a:r>
          </a:p>
          <a:p>
            <a:r>
              <a:rPr lang="en-US" dirty="0" smtClean="0"/>
              <a:t>Incredible network of experts, technical and professional support</a:t>
            </a:r>
          </a:p>
          <a:p>
            <a:r>
              <a:rPr lang="en-US" dirty="0" smtClean="0"/>
              <a:t>Value (bang for your buck)</a:t>
            </a:r>
          </a:p>
          <a:p>
            <a:r>
              <a:rPr lang="en-US" dirty="0"/>
              <a:t>“Loss of control”</a:t>
            </a:r>
          </a:p>
          <a:p>
            <a:endParaRPr lang="en-US" dirty="0"/>
          </a:p>
        </p:txBody>
      </p:sp>
      <p:sp>
        <p:nvSpPr>
          <p:cNvPr id="4" name="Slide Number Placeholder 3"/>
          <p:cNvSpPr>
            <a:spLocks noGrp="1"/>
          </p:cNvSpPr>
          <p:nvPr>
            <p:ph type="sldNum" sz="quarter" idx="12"/>
          </p:nvPr>
        </p:nvSpPr>
        <p:spPr/>
        <p:txBody>
          <a:bodyPr/>
          <a:lstStyle/>
          <a:p>
            <a:fld id="{AEA5B590-B48B-40D8-8687-9B187993D667}" type="slidenum">
              <a:rPr lang="en-US" smtClean="0"/>
              <a:t>46</a:t>
            </a:fld>
            <a:endParaRPr lang="en-US"/>
          </a:p>
        </p:txBody>
      </p:sp>
    </p:spTree>
    <p:extLst>
      <p:ext uri="{BB962C8B-B14F-4D97-AF65-F5344CB8AC3E}">
        <p14:creationId xmlns:p14="http://schemas.microsoft.com/office/powerpoint/2010/main" val="26968898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Professional Development/Education</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Opportunity for all library staff to participate and learn</a:t>
            </a:r>
          </a:p>
          <a:p>
            <a:r>
              <a:rPr lang="en-US" dirty="0" smtClean="0"/>
              <a:t>Real experience for collaborative/group work and discussion</a:t>
            </a:r>
          </a:p>
          <a:p>
            <a:r>
              <a:rPr lang="en-US" dirty="0" smtClean="0"/>
              <a:t>Knowledge of libraries, the consortium and the state</a:t>
            </a:r>
          </a:p>
          <a:p>
            <a:r>
              <a:rPr lang="en-US" dirty="0" smtClean="0"/>
              <a:t>Established network of colleagues</a:t>
            </a:r>
          </a:p>
          <a:p>
            <a:r>
              <a:rPr lang="en-US" dirty="0" smtClean="0"/>
              <a:t>Opportunity for professional activities</a:t>
            </a:r>
          </a:p>
          <a:p>
            <a:r>
              <a:rPr lang="en-US" dirty="0" smtClean="0"/>
              <a:t>Opportunity to be informed about “how other libraries do it”</a:t>
            </a:r>
          </a:p>
          <a:p>
            <a:endParaRPr lang="en-US" dirty="0" smtClean="0"/>
          </a:p>
          <a:p>
            <a:endParaRPr lang="en-US" dirty="0"/>
          </a:p>
        </p:txBody>
      </p:sp>
      <p:sp>
        <p:nvSpPr>
          <p:cNvPr id="4" name="Slide Number Placeholder 3"/>
          <p:cNvSpPr>
            <a:spLocks noGrp="1"/>
          </p:cNvSpPr>
          <p:nvPr>
            <p:ph type="sldNum" sz="quarter" idx="12"/>
          </p:nvPr>
        </p:nvSpPr>
        <p:spPr/>
        <p:txBody>
          <a:bodyPr/>
          <a:lstStyle/>
          <a:p>
            <a:fld id="{AEA5B590-B48B-40D8-8687-9B187993D667}" type="slidenum">
              <a:rPr lang="en-US" smtClean="0"/>
              <a:t>47</a:t>
            </a:fld>
            <a:endParaRPr lang="en-US"/>
          </a:p>
        </p:txBody>
      </p:sp>
    </p:spTree>
    <p:extLst>
      <p:ext uri="{BB962C8B-B14F-4D97-AF65-F5344CB8AC3E}">
        <p14:creationId xmlns:p14="http://schemas.microsoft.com/office/powerpoint/2010/main" val="31717393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State Agency Perspective</a:t>
            </a:r>
            <a:r>
              <a:rPr lang="en-US" dirty="0" smtClean="0"/>
              <a:t>-</a:t>
            </a:r>
            <a:br>
              <a:rPr lang="en-US" dirty="0" smtClean="0"/>
            </a:br>
            <a:r>
              <a:rPr lang="en-US" dirty="0" smtClean="0"/>
              <a:t>CARLI </a:t>
            </a:r>
            <a:r>
              <a:rPr lang="en-US" dirty="0"/>
              <a:t>Early History and Development</a:t>
            </a:r>
            <a:br>
              <a:rPr lang="en-US" dirty="0"/>
            </a:br>
            <a:endParaRPr lang="en-US" dirty="0"/>
          </a:p>
        </p:txBody>
      </p:sp>
      <p:sp>
        <p:nvSpPr>
          <p:cNvPr id="3" name="Subtitle 2"/>
          <p:cNvSpPr>
            <a:spLocks noGrp="1"/>
          </p:cNvSpPr>
          <p:nvPr>
            <p:ph type="subTitle" idx="1"/>
          </p:nvPr>
        </p:nvSpPr>
        <p:spPr/>
        <p:txBody>
          <a:bodyPr>
            <a:normAutofit fontScale="92500" lnSpcReduction="20000"/>
          </a:bodyPr>
          <a:lstStyle/>
          <a:p>
            <a:r>
              <a:rPr lang="en-US" dirty="0" smtClean="0">
                <a:solidFill>
                  <a:schemeClr val="tx1"/>
                </a:solidFill>
              </a:rPr>
              <a:t>J. David Stewart</a:t>
            </a:r>
          </a:p>
          <a:p>
            <a:r>
              <a:rPr lang="en-US" dirty="0" smtClean="0">
                <a:solidFill>
                  <a:schemeClr val="tx1"/>
                </a:solidFill>
              </a:rPr>
              <a:t>University of Illinois Asst. Vice President for Planning and Budgeting</a:t>
            </a:r>
          </a:p>
          <a:p>
            <a:r>
              <a:rPr lang="en-US" i="1" dirty="0" smtClean="0">
                <a:solidFill>
                  <a:schemeClr val="tx1"/>
                </a:solidFill>
              </a:rPr>
              <a:t>Retired</a:t>
            </a:r>
            <a:endParaRPr lang="en-US" i="1" dirty="0">
              <a:solidFill>
                <a:schemeClr val="tx1"/>
              </a:solidFill>
            </a:endParaRPr>
          </a:p>
        </p:txBody>
      </p:sp>
    </p:spTree>
    <p:extLst>
      <p:ext uri="{BB962C8B-B14F-4D97-AF65-F5344CB8AC3E}">
        <p14:creationId xmlns:p14="http://schemas.microsoft.com/office/powerpoint/2010/main" val="1119397746"/>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history</a:t>
            </a:r>
            <a:endParaRPr lang="en-US" dirty="0"/>
          </a:p>
        </p:txBody>
      </p:sp>
      <p:sp>
        <p:nvSpPr>
          <p:cNvPr id="3" name="Content Placeholder 2"/>
          <p:cNvSpPr>
            <a:spLocks noGrp="1"/>
          </p:cNvSpPr>
          <p:nvPr>
            <p:ph idx="1"/>
          </p:nvPr>
        </p:nvSpPr>
        <p:spPr>
          <a:xfrm>
            <a:off x="457200" y="1257557"/>
            <a:ext cx="8229600" cy="4868606"/>
          </a:xfrm>
        </p:spPr>
        <p:txBody>
          <a:bodyPr>
            <a:noAutofit/>
          </a:bodyPr>
          <a:lstStyle/>
          <a:p>
            <a:pPr marL="0" indent="0" defTabSz="454025">
              <a:lnSpc>
                <a:spcPct val="90000"/>
              </a:lnSpc>
              <a:buNone/>
              <a:tabLst>
                <a:tab pos="1492250" algn="l"/>
              </a:tabLst>
            </a:pPr>
            <a:r>
              <a:rPr lang="en-US" sz="2000" dirty="0" smtClean="0"/>
              <a:t>1980-83</a:t>
            </a:r>
            <a:r>
              <a:rPr lang="en-US" sz="2000" dirty="0"/>
              <a:t> </a:t>
            </a:r>
            <a:r>
              <a:rPr lang="en-US" sz="2000" dirty="0" smtClean="0"/>
              <a:t>	IBHE- Asst., later Associate, </a:t>
            </a:r>
            <a:r>
              <a:rPr lang="en-US" sz="2000" dirty="0"/>
              <a:t>Director of Fiscal </a:t>
            </a:r>
            <a:r>
              <a:rPr lang="en-US" sz="2000" dirty="0" smtClean="0"/>
              <a:t>Affairs</a:t>
            </a:r>
          </a:p>
          <a:p>
            <a:pPr marL="0" indent="0" defTabSz="454025">
              <a:lnSpc>
                <a:spcPct val="90000"/>
              </a:lnSpc>
              <a:buNone/>
              <a:tabLst>
                <a:tab pos="1492250" algn="l"/>
              </a:tabLst>
            </a:pPr>
            <a:r>
              <a:rPr lang="en-US" sz="2000" dirty="0" smtClean="0"/>
              <a:t>1983</a:t>
            </a:r>
            <a:r>
              <a:rPr lang="en-US" sz="2000" dirty="0"/>
              <a:t>-86       </a:t>
            </a:r>
            <a:r>
              <a:rPr lang="en-US" sz="2000" dirty="0" smtClean="0"/>
              <a:t>	VP for </a:t>
            </a:r>
            <a:r>
              <a:rPr lang="en-US" sz="2000" dirty="0"/>
              <a:t>Administration and Treasurer, Lake Land College</a:t>
            </a:r>
          </a:p>
          <a:p>
            <a:pPr marL="0" indent="0" defTabSz="454025">
              <a:lnSpc>
                <a:spcPct val="90000"/>
              </a:lnSpc>
              <a:buNone/>
              <a:tabLst>
                <a:tab pos="1492250" algn="l"/>
              </a:tabLst>
            </a:pPr>
            <a:r>
              <a:rPr lang="en-US" sz="2000" dirty="0" smtClean="0"/>
              <a:t>1986-2005</a:t>
            </a:r>
            <a:r>
              <a:rPr lang="en-US" sz="2000" dirty="0"/>
              <a:t>    	</a:t>
            </a:r>
            <a:r>
              <a:rPr lang="en-US" sz="2000" dirty="0" smtClean="0"/>
              <a:t>UI Assistant </a:t>
            </a:r>
            <a:r>
              <a:rPr lang="en-US" sz="2000" dirty="0"/>
              <a:t>Vice President for Planning and </a:t>
            </a:r>
            <a:r>
              <a:rPr lang="en-US" sz="2000" dirty="0" smtClean="0"/>
              <a:t>Budgeting</a:t>
            </a:r>
            <a:r>
              <a:rPr lang="en-US" sz="2000" dirty="0"/>
              <a:t>- </a:t>
            </a:r>
            <a:r>
              <a:rPr lang="en-US" sz="2000" dirty="0" smtClean="0"/>
              <a:t>	assigned </a:t>
            </a:r>
            <a:r>
              <a:rPr lang="en-US" sz="2000" dirty="0"/>
              <a:t>to ILCSO administration and financial </a:t>
            </a:r>
            <a:r>
              <a:rPr lang="en-US" sz="2000" dirty="0" smtClean="0"/>
              <a:t>planning</a:t>
            </a:r>
            <a:endParaRPr lang="en-US" sz="2000" dirty="0"/>
          </a:p>
          <a:p>
            <a:pPr marL="0" indent="0">
              <a:lnSpc>
                <a:spcPct val="90000"/>
              </a:lnSpc>
              <a:buNone/>
              <a:tabLst>
                <a:tab pos="1492250" algn="l"/>
              </a:tabLst>
            </a:pPr>
            <a:r>
              <a:rPr lang="en-US" sz="2000" dirty="0"/>
              <a:t>1987-88       </a:t>
            </a:r>
            <a:r>
              <a:rPr lang="en-US" sz="2000" dirty="0" smtClean="0"/>
              <a:t>	Established </a:t>
            </a:r>
            <a:r>
              <a:rPr lang="en-US" sz="2000" dirty="0"/>
              <a:t>ILCSO Office to support ILCSO Consortium and </a:t>
            </a:r>
            <a:r>
              <a:rPr lang="en-US" sz="2000" dirty="0" smtClean="0"/>
              <a:t>its 	statewide </a:t>
            </a:r>
            <a:r>
              <a:rPr lang="en-US" sz="2000" dirty="0"/>
              <a:t>library services</a:t>
            </a:r>
          </a:p>
          <a:p>
            <a:pPr marL="0" indent="0" defTabSz="463550">
              <a:lnSpc>
                <a:spcPct val="90000"/>
              </a:lnSpc>
              <a:buNone/>
              <a:tabLst>
                <a:tab pos="1492250" algn="l"/>
              </a:tabLst>
            </a:pPr>
            <a:r>
              <a:rPr lang="en-US" sz="2000" dirty="0"/>
              <a:t>1987-98       </a:t>
            </a:r>
            <a:r>
              <a:rPr lang="en-US" sz="2000" dirty="0" smtClean="0"/>
              <a:t>	Pursued </a:t>
            </a:r>
            <a:r>
              <a:rPr lang="en-US" sz="2000" dirty="0"/>
              <a:t>grants and permanent funding to </a:t>
            </a:r>
            <a:r>
              <a:rPr lang="en-US" sz="2000" dirty="0" smtClean="0"/>
              <a:t>support	</a:t>
            </a:r>
            <a:r>
              <a:rPr lang="en-US" sz="2000" dirty="0"/>
              <a:t> </a:t>
            </a:r>
            <a:r>
              <a:rPr lang="en-US" sz="2000" dirty="0" smtClean="0"/>
              <a:t>              	Enhancement </a:t>
            </a:r>
            <a:r>
              <a:rPr lang="en-US" sz="2000" dirty="0"/>
              <a:t>and Expansion of ILLINET Online </a:t>
            </a:r>
            <a:endParaRPr lang="en-US" sz="2000" dirty="0" smtClean="0"/>
          </a:p>
          <a:p>
            <a:pPr marL="0" indent="0" defTabSz="463550">
              <a:lnSpc>
                <a:spcPct val="90000"/>
              </a:lnSpc>
              <a:buNone/>
              <a:tabLst>
                <a:tab pos="1492250" algn="l"/>
              </a:tabLst>
            </a:pPr>
            <a:r>
              <a:rPr lang="en-US" sz="2000" dirty="0" smtClean="0"/>
              <a:t>1998</a:t>
            </a:r>
            <a:r>
              <a:rPr lang="en-US" sz="2000" dirty="0"/>
              <a:t>-00     </a:t>
            </a:r>
            <a:r>
              <a:rPr lang="en-US" sz="2000" dirty="0" smtClean="0"/>
              <a:t>	Developed </a:t>
            </a:r>
            <a:r>
              <a:rPr lang="en-US" sz="2000" dirty="0"/>
              <a:t>grant  funding and permanent financial support </a:t>
            </a:r>
            <a:r>
              <a:rPr lang="en-US" sz="2000" dirty="0" smtClean="0"/>
              <a:t>		for</a:t>
            </a:r>
            <a:r>
              <a:rPr lang="en-US" sz="2000" dirty="0"/>
              <a:t> Illinois Digital Academic Library (IDAL)</a:t>
            </a:r>
          </a:p>
          <a:p>
            <a:pPr marL="0" indent="0">
              <a:lnSpc>
                <a:spcPct val="90000"/>
              </a:lnSpc>
              <a:buNone/>
              <a:tabLst>
                <a:tab pos="1492250" algn="l"/>
              </a:tabLst>
            </a:pPr>
            <a:r>
              <a:rPr lang="en-US" sz="2000" dirty="0"/>
              <a:t>2004-05      </a:t>
            </a:r>
            <a:r>
              <a:rPr lang="en-US" sz="2000" dirty="0" smtClean="0"/>
              <a:t>	Worked </a:t>
            </a:r>
            <a:r>
              <a:rPr lang="en-US" sz="2000" dirty="0"/>
              <a:t>with committee on plans for consolidation of </a:t>
            </a:r>
            <a:r>
              <a:rPr lang="en-US" sz="2000" dirty="0" smtClean="0"/>
              <a:t>			ILCSO</a:t>
            </a:r>
            <a:r>
              <a:rPr lang="en-US" sz="2000" dirty="0"/>
              <a:t>, IDAL, and CCMP into </a:t>
            </a:r>
            <a:r>
              <a:rPr lang="en-US" sz="2000" dirty="0" smtClean="0"/>
              <a:t>CARLI</a:t>
            </a:r>
          </a:p>
          <a:p>
            <a:pPr marL="0" indent="0">
              <a:lnSpc>
                <a:spcPct val="90000"/>
              </a:lnSpc>
              <a:buNone/>
              <a:tabLst>
                <a:tab pos="1825625" algn="l"/>
              </a:tabLst>
            </a:pPr>
            <a:r>
              <a:rPr lang="en-US" sz="2000" dirty="0"/>
              <a:t>2005-2008  </a:t>
            </a:r>
            <a:r>
              <a:rPr lang="en-US" sz="2000" dirty="0" smtClean="0"/>
              <a:t>     Interim </a:t>
            </a:r>
            <a:r>
              <a:rPr lang="en-US" sz="2000" dirty="0"/>
              <a:t>Associate Vice President </a:t>
            </a:r>
            <a:r>
              <a:rPr lang="en-US" sz="2000" dirty="0" smtClean="0"/>
              <a:t>for</a:t>
            </a:r>
            <a:r>
              <a:rPr lang="en-US" sz="2000" dirty="0"/>
              <a:t/>
            </a:r>
            <a:br>
              <a:rPr lang="en-US" sz="2000" dirty="0"/>
            </a:br>
            <a:r>
              <a:rPr lang="en-US" sz="2000" dirty="0" smtClean="0"/>
              <a:t>                          University Human Resources</a:t>
            </a:r>
            <a:r>
              <a:rPr lang="en-US" sz="2000" dirty="0"/>
              <a:t>, University of Illinois</a:t>
            </a:r>
          </a:p>
          <a:p>
            <a:pPr marL="0" indent="0">
              <a:lnSpc>
                <a:spcPct val="90000"/>
              </a:lnSpc>
              <a:buNone/>
            </a:pPr>
            <a:r>
              <a:rPr lang="en-US" sz="2000" dirty="0"/>
              <a:t>July 2008    </a:t>
            </a:r>
            <a:r>
              <a:rPr lang="en-US" sz="2000" dirty="0" smtClean="0"/>
              <a:t>	  Retired </a:t>
            </a:r>
            <a:r>
              <a:rPr lang="en-US" sz="2000" dirty="0"/>
              <a:t>from UI</a:t>
            </a:r>
          </a:p>
        </p:txBody>
      </p:sp>
    </p:spTree>
    <p:extLst>
      <p:ext uri="{BB962C8B-B14F-4D97-AF65-F5344CB8AC3E}">
        <p14:creationId xmlns:p14="http://schemas.microsoft.com/office/powerpoint/2010/main" val="133261019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1980, Our Illinois Predecessors… </a:t>
            </a:r>
            <a:endParaRPr lang="en-US" dirty="0"/>
          </a:p>
        </p:txBody>
      </p:sp>
      <p:sp>
        <p:nvSpPr>
          <p:cNvPr id="3" name="Content Placeholder 2"/>
          <p:cNvSpPr>
            <a:spLocks noGrp="1"/>
          </p:cNvSpPr>
          <p:nvPr>
            <p:ph idx="1"/>
          </p:nvPr>
        </p:nvSpPr>
        <p:spPr/>
        <p:txBody>
          <a:bodyPr>
            <a:normAutofit fontScale="85000" lnSpcReduction="20000"/>
          </a:bodyPr>
          <a:lstStyle/>
          <a:p>
            <a:r>
              <a:rPr lang="en-US" dirty="0"/>
              <a:t>Created a member driven governance organization</a:t>
            </a:r>
            <a:r>
              <a:rPr lang="en-US" dirty="0" smtClean="0"/>
              <a:t>, ILCSO, to </a:t>
            </a:r>
            <a:r>
              <a:rPr lang="en-US" dirty="0"/>
              <a:t>advise the State on the management of the </a:t>
            </a:r>
            <a:r>
              <a:rPr lang="en-US" dirty="0" smtClean="0"/>
              <a:t>the new LCS shared system </a:t>
            </a:r>
          </a:p>
          <a:p>
            <a:r>
              <a:rPr lang="en-US" dirty="0" smtClean="0"/>
              <a:t>Installed networking equipment in 15 libraries and 18 system headquarters to connect to LCS</a:t>
            </a:r>
          </a:p>
          <a:p>
            <a:r>
              <a:rPr lang="en-US" dirty="0" smtClean="0"/>
              <a:t>Converted an uncounted number of bib records from catalog cards to LCS</a:t>
            </a:r>
            <a:endParaRPr lang="en-US" dirty="0"/>
          </a:p>
          <a:p>
            <a:r>
              <a:rPr lang="en-US" dirty="0" smtClean="0"/>
              <a:t>Implemented a centrally run shared circulation and resource sharing system serving 15 libraries and growing</a:t>
            </a:r>
          </a:p>
          <a:p>
            <a:r>
              <a:rPr lang="en-US" dirty="0" smtClean="0"/>
              <a:t>Launched ILDS, the  statewide delivery system to ship materials between these libraries and library systems</a:t>
            </a:r>
            <a:endParaRPr lang="en-US" dirty="0"/>
          </a:p>
        </p:txBody>
      </p:sp>
    </p:spTree>
    <p:extLst>
      <p:ext uri="{BB962C8B-B14F-4D97-AF65-F5344CB8AC3E}">
        <p14:creationId xmlns:p14="http://schemas.microsoft.com/office/powerpoint/2010/main" val="2459925683"/>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dirty="0" smtClean="0"/>
              <a:t>Illinois’ long tradition of academic library resource sharing</a:t>
            </a:r>
            <a:endParaRPr lang="en-US" dirty="0"/>
          </a:p>
        </p:txBody>
      </p:sp>
      <p:sp>
        <p:nvSpPr>
          <p:cNvPr id="3" name="Content Placeholder 2"/>
          <p:cNvSpPr>
            <a:spLocks noGrp="1"/>
          </p:cNvSpPr>
          <p:nvPr>
            <p:ph idx="1"/>
          </p:nvPr>
        </p:nvSpPr>
        <p:spPr/>
        <p:txBody>
          <a:bodyPr>
            <a:normAutofit fontScale="92500"/>
          </a:bodyPr>
          <a:lstStyle/>
          <a:p>
            <a:pPr marL="0" lvl="0" indent="0">
              <a:buNone/>
            </a:pPr>
            <a:r>
              <a:rPr lang="en-US" i="1" dirty="0" smtClean="0"/>
              <a:t>1966 IBHE Master Plan for Higher Education</a:t>
            </a:r>
            <a:r>
              <a:rPr lang="en-US" dirty="0" smtClean="0"/>
              <a:t>:</a:t>
            </a:r>
            <a:endParaRPr lang="en-US" dirty="0"/>
          </a:p>
          <a:p>
            <a:r>
              <a:rPr lang="en-US" dirty="0" smtClean="0"/>
              <a:t>“…these circumstances challenge the library community to find way of pooling resources and increasing utilization of their collections and services.”</a:t>
            </a:r>
          </a:p>
          <a:p>
            <a:r>
              <a:rPr lang="en-US" dirty="0" smtClean="0"/>
              <a:t>“By means of new electronic equipment, it may be possible to establish a network throughout the state for rapid retrieval and transmission of material from one library to another.” (p.36)</a:t>
            </a:r>
            <a:endParaRPr lang="en-US" dirty="0"/>
          </a:p>
        </p:txBody>
      </p:sp>
    </p:spTree>
    <p:extLst>
      <p:ext uri="{BB962C8B-B14F-4D97-AF65-F5344CB8AC3E}">
        <p14:creationId xmlns:p14="http://schemas.microsoft.com/office/powerpoint/2010/main" val="2817233077"/>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IACRL, IBHE, ISL Committee</a:t>
            </a:r>
            <a:endParaRPr lang="en-US" dirty="0"/>
          </a:p>
        </p:txBody>
      </p:sp>
      <p:sp>
        <p:nvSpPr>
          <p:cNvPr id="3" name="Content Placeholder 2"/>
          <p:cNvSpPr>
            <a:spLocks noGrp="1"/>
          </p:cNvSpPr>
          <p:nvPr>
            <p:ph idx="1"/>
          </p:nvPr>
        </p:nvSpPr>
        <p:spPr/>
        <p:txBody>
          <a:bodyPr/>
          <a:lstStyle/>
          <a:p>
            <a:pPr lvl="0"/>
            <a:r>
              <a:rPr lang="en-US" dirty="0" smtClean="0"/>
              <a:t>IBHE study in 1969 recommended exploration of a statewide automated library network</a:t>
            </a:r>
          </a:p>
          <a:p>
            <a:r>
              <a:rPr lang="en-US" dirty="0" smtClean="0"/>
              <a:t>IBHE, ISL and IACRL worked with a task force of public and private institutions</a:t>
            </a:r>
          </a:p>
          <a:p>
            <a:pPr lvl="0"/>
            <a:r>
              <a:rPr lang="en-US" dirty="0" smtClean="0"/>
              <a:t>Acknowledged that state funding would be necessary to support resource sharing</a:t>
            </a:r>
          </a:p>
          <a:p>
            <a:pPr marL="0" indent="0">
              <a:buNone/>
            </a:pPr>
            <a:endParaRPr lang="en-US" dirty="0"/>
          </a:p>
        </p:txBody>
      </p:sp>
    </p:spTree>
    <p:extLst>
      <p:ext uri="{BB962C8B-B14F-4D97-AF65-F5344CB8AC3E}">
        <p14:creationId xmlns:p14="http://schemas.microsoft.com/office/powerpoint/2010/main" val="3177721098"/>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89100" y="5013271"/>
            <a:ext cx="8100600" cy="1261884"/>
          </a:xfrm>
          <a:prstGeom prst="rect">
            <a:avLst/>
          </a:prstGeom>
          <a:noFill/>
        </p:spPr>
        <p:txBody>
          <a:bodyPr wrap="square" rtlCol="0">
            <a:spAutoFit/>
          </a:bodyPr>
          <a:lstStyle/>
          <a:p>
            <a:r>
              <a:rPr lang="en-US" sz="2000" dirty="0" smtClean="0"/>
              <a:t>“</a:t>
            </a:r>
            <a:r>
              <a:rPr lang="en-US" sz="2000" i="1" dirty="0"/>
              <a:t>I don’t mind lending 100 books if I can borrow 10 books U of I patrons need. Strict reciprocity is less important to me than satisfying patrons</a:t>
            </a:r>
            <a:r>
              <a:rPr lang="en-US" sz="2000" dirty="0"/>
              <a:t>.</a:t>
            </a:r>
            <a:r>
              <a:rPr lang="en-US" sz="2000" dirty="0" smtClean="0"/>
              <a:t>”</a:t>
            </a:r>
          </a:p>
          <a:p>
            <a:pPr algn="r"/>
            <a:endParaRPr lang="en-US" dirty="0" smtClean="0"/>
          </a:p>
          <a:p>
            <a:pPr algn="r"/>
            <a:r>
              <a:rPr lang="en-US" dirty="0" smtClean="0">
                <a:effectLst/>
              </a:rPr>
              <a:t>-- Hugh Atkinson, American Libraries, 1980</a:t>
            </a:r>
            <a:endParaRPr lang="en-US" dirty="0"/>
          </a:p>
        </p:txBody>
      </p:sp>
      <p:pic>
        <p:nvPicPr>
          <p:cNvPr id="6" name="Picture 5"/>
          <p:cNvPicPr>
            <a:picLocks noChangeAspect="1"/>
          </p:cNvPicPr>
          <p:nvPr/>
        </p:nvPicPr>
        <p:blipFill>
          <a:blip r:embed="rId2"/>
          <a:stretch>
            <a:fillRect/>
          </a:stretch>
        </p:blipFill>
        <p:spPr>
          <a:xfrm>
            <a:off x="4303682" y="970776"/>
            <a:ext cx="4586018" cy="3682387"/>
          </a:xfrm>
          <a:prstGeom prst="rect">
            <a:avLst/>
          </a:prstGeom>
        </p:spPr>
      </p:pic>
      <p:sp>
        <p:nvSpPr>
          <p:cNvPr id="7" name="Rectangle 6"/>
          <p:cNvSpPr/>
          <p:nvPr/>
        </p:nvSpPr>
        <p:spPr>
          <a:xfrm>
            <a:off x="473537" y="809575"/>
            <a:ext cx="3459631" cy="3693319"/>
          </a:xfrm>
          <a:prstGeom prst="rect">
            <a:avLst/>
          </a:prstGeom>
        </p:spPr>
        <p:txBody>
          <a:bodyPr wrap="square">
            <a:spAutoFit/>
          </a:bodyPr>
          <a:lstStyle/>
          <a:p>
            <a:pPr lvl="0"/>
            <a:r>
              <a:rPr lang="en-US" sz="2400" dirty="0"/>
              <a:t>The late Hugh Atkinson, then University Librarian at UIUC, had a clear vision for cooperation and resource sharing. </a:t>
            </a:r>
            <a:endParaRPr lang="en-US" sz="2400" dirty="0" smtClean="0"/>
          </a:p>
          <a:p>
            <a:pPr lvl="0"/>
            <a:r>
              <a:rPr lang="en-US" sz="2400" dirty="0" smtClean="0"/>
              <a:t> </a:t>
            </a:r>
            <a:endParaRPr lang="en-US" sz="2400" dirty="0"/>
          </a:p>
          <a:p>
            <a:pPr lvl="0"/>
            <a:r>
              <a:rPr lang="en-US" sz="2400" dirty="0"/>
              <a:t>He advocated IBHE HECA grant funding for all types of academic libraries</a:t>
            </a:r>
          </a:p>
          <a:p>
            <a:endParaRPr lang="en-US" dirty="0"/>
          </a:p>
        </p:txBody>
      </p:sp>
    </p:spTree>
    <p:extLst>
      <p:ext uri="{BB962C8B-B14F-4D97-AF65-F5344CB8AC3E}">
        <p14:creationId xmlns:p14="http://schemas.microsoft.com/office/powerpoint/2010/main" val="145935067"/>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0316" y="946548"/>
            <a:ext cx="4572000" cy="4031873"/>
          </a:xfrm>
          <a:prstGeom prst="rect">
            <a:avLst/>
          </a:prstGeom>
        </p:spPr>
        <p:txBody>
          <a:bodyPr>
            <a:spAutoFit/>
          </a:bodyPr>
          <a:lstStyle/>
          <a:p>
            <a:pPr lvl="0"/>
            <a:r>
              <a:rPr lang="en-US" sz="3200" dirty="0"/>
              <a:t>IBHE provided start-up funding of Higher Education Cooperation Act (HECA) grants to </a:t>
            </a:r>
            <a:r>
              <a:rPr lang="en-US" sz="3200" dirty="0" smtClean="0"/>
              <a:t>participating </a:t>
            </a:r>
            <a:r>
              <a:rPr lang="en-US" sz="3200" dirty="0"/>
              <a:t>institutions to support retrospective data conversion and local computer hardware costs. </a:t>
            </a:r>
          </a:p>
        </p:txBody>
      </p:sp>
      <p:pic>
        <p:nvPicPr>
          <p:cNvPr id="4" name="Picture 3"/>
          <p:cNvPicPr>
            <a:picLocks noChangeAspect="1"/>
          </p:cNvPicPr>
          <p:nvPr/>
        </p:nvPicPr>
        <p:blipFill>
          <a:blip r:embed="rId2"/>
          <a:stretch>
            <a:fillRect/>
          </a:stretch>
        </p:blipFill>
        <p:spPr>
          <a:xfrm>
            <a:off x="4987943" y="0"/>
            <a:ext cx="3599543" cy="6858000"/>
          </a:xfrm>
          <a:prstGeom prst="rect">
            <a:avLst/>
          </a:prstGeom>
        </p:spPr>
      </p:pic>
    </p:spTree>
    <p:extLst>
      <p:ext uri="{BB962C8B-B14F-4D97-AF65-F5344CB8AC3E}">
        <p14:creationId xmlns:p14="http://schemas.microsoft.com/office/powerpoint/2010/main" val="3315359797"/>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74236"/>
            <a:ext cx="7772400" cy="1470025"/>
          </a:xfrm>
        </p:spPr>
        <p:txBody>
          <a:bodyPr>
            <a:normAutofit fontScale="90000"/>
          </a:bodyPr>
          <a:lstStyle/>
          <a:p>
            <a:r>
              <a:rPr lang="en-US" dirty="0"/>
              <a:t>Factors contributing to successful </a:t>
            </a:r>
            <a:r>
              <a:rPr lang="en-US" dirty="0" smtClean="0"/>
              <a:t>consortium </a:t>
            </a:r>
            <a:r>
              <a:rPr lang="en-US" dirty="0"/>
              <a:t>development</a:t>
            </a:r>
            <a:r>
              <a:rPr lang="en-US" dirty="0" smtClean="0">
                <a:effectLst/>
              </a:rPr>
              <a:t> </a:t>
            </a:r>
            <a:endParaRPr lang="en-US" dirty="0"/>
          </a:p>
        </p:txBody>
      </p:sp>
      <p:pic>
        <p:nvPicPr>
          <p:cNvPr id="4" name="Picture 3"/>
          <p:cNvPicPr>
            <a:picLocks noChangeAspect="1"/>
          </p:cNvPicPr>
          <p:nvPr/>
        </p:nvPicPr>
        <p:blipFill>
          <a:blip r:embed="rId2"/>
          <a:stretch>
            <a:fillRect/>
          </a:stretch>
        </p:blipFill>
        <p:spPr>
          <a:xfrm>
            <a:off x="1608036" y="2244261"/>
            <a:ext cx="5896116" cy="3708782"/>
          </a:xfrm>
          <a:prstGeom prst="rect">
            <a:avLst/>
          </a:prstGeom>
        </p:spPr>
      </p:pic>
    </p:spTree>
    <p:extLst>
      <p:ext uri="{BB962C8B-B14F-4D97-AF65-F5344CB8AC3E}">
        <p14:creationId xmlns:p14="http://schemas.microsoft.com/office/powerpoint/2010/main" val="1098570475"/>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Common needs and goals led to development of the ILCSO consortium with a self-governing body </a:t>
            </a:r>
            <a:endParaRPr lang="en-US" sz="3200" dirty="0"/>
          </a:p>
        </p:txBody>
      </p:sp>
      <p:sp>
        <p:nvSpPr>
          <p:cNvPr id="3" name="Content Placeholder 2"/>
          <p:cNvSpPr>
            <a:spLocks noGrp="1"/>
          </p:cNvSpPr>
          <p:nvPr>
            <p:ph idx="1"/>
          </p:nvPr>
        </p:nvSpPr>
        <p:spPr/>
        <p:txBody>
          <a:bodyPr>
            <a:normAutofit fontScale="77500" lnSpcReduction="20000"/>
          </a:bodyPr>
          <a:lstStyle/>
          <a:p>
            <a:pPr lvl="0"/>
            <a:r>
              <a:rPr lang="en-US" dirty="0" smtClean="0"/>
              <a:t>ILCSO </a:t>
            </a:r>
            <a:r>
              <a:rPr lang="en-US" dirty="0"/>
              <a:t>Policy Council representing various institutional types and funding agencies</a:t>
            </a:r>
          </a:p>
          <a:p>
            <a:pPr lvl="0"/>
            <a:r>
              <a:rPr lang="en-US" dirty="0" smtClean="0"/>
              <a:t>Sharing </a:t>
            </a:r>
            <a:r>
              <a:rPr lang="en-US" dirty="0"/>
              <a:t>of library resources is cost effective, provides more/better patron access to combined wealth of library resources </a:t>
            </a:r>
          </a:p>
          <a:p>
            <a:pPr lvl="0"/>
            <a:r>
              <a:rPr lang="en-US" dirty="0"/>
              <a:t>Individual institutions find it difficult to maintain currency and comprehensiveness of library collections  due to budgetary constraints, rising library materials costs, explosion in volume and sources of information resources</a:t>
            </a:r>
          </a:p>
          <a:p>
            <a:pPr lvl="0"/>
            <a:r>
              <a:rPr lang="en-US" dirty="0"/>
              <a:t>Large and small libraries have unique items in their collections </a:t>
            </a:r>
          </a:p>
          <a:p>
            <a:pPr lvl="0"/>
            <a:r>
              <a:rPr lang="en-US" dirty="0"/>
              <a:t>Economies of scale in computing and data storage   </a:t>
            </a:r>
          </a:p>
          <a:p>
            <a:endParaRPr lang="en-US" dirty="0"/>
          </a:p>
        </p:txBody>
      </p:sp>
    </p:spTree>
    <p:extLst>
      <p:ext uri="{BB962C8B-B14F-4D97-AF65-F5344CB8AC3E}">
        <p14:creationId xmlns:p14="http://schemas.microsoft.com/office/powerpoint/2010/main" val="4037360469"/>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sz="3600" dirty="0"/>
              <a:t>True </a:t>
            </a:r>
            <a:r>
              <a:rPr lang="en-US" sz="3600" dirty="0" smtClean="0"/>
              <a:t>partnerships </a:t>
            </a:r>
            <a:r>
              <a:rPr lang="en-US" sz="3600" dirty="0"/>
              <a:t>in funding and support for consortium and resource </a:t>
            </a:r>
            <a:r>
              <a:rPr lang="en-US" sz="3600" dirty="0" smtClean="0"/>
              <a:t>sharing</a:t>
            </a:r>
            <a:endParaRPr lang="en-US" dirty="0"/>
          </a:p>
        </p:txBody>
      </p:sp>
      <p:sp>
        <p:nvSpPr>
          <p:cNvPr id="3" name="Content Placeholder 2"/>
          <p:cNvSpPr>
            <a:spLocks noGrp="1"/>
          </p:cNvSpPr>
          <p:nvPr>
            <p:ph idx="1"/>
          </p:nvPr>
        </p:nvSpPr>
        <p:spPr/>
        <p:txBody>
          <a:bodyPr>
            <a:normAutofit fontScale="77500" lnSpcReduction="20000"/>
          </a:bodyPr>
          <a:lstStyle/>
          <a:p>
            <a:pPr lvl="0"/>
            <a:r>
              <a:rPr lang="en-US" dirty="0"/>
              <a:t>IBHE wanted to develop highly visible and successful model of diverse inter-institutional library cooperation and resource sharing</a:t>
            </a:r>
          </a:p>
          <a:p>
            <a:pPr lvl="0"/>
            <a:r>
              <a:rPr lang="en-US" dirty="0"/>
              <a:t> ISL played a vital role in supporting the development of the statewide resource sharing including providing grant funds, implementing a statewide library materials delivery system    (ILDS) in 1980, and using ILLINET Online as its own system beginning in 1991.</a:t>
            </a:r>
          </a:p>
          <a:p>
            <a:pPr lvl="0"/>
            <a:r>
              <a:rPr lang="en-US" dirty="0"/>
              <a:t>Beginning in </a:t>
            </a:r>
            <a:r>
              <a:rPr lang="en-US"/>
              <a:t>FY </a:t>
            </a:r>
            <a:r>
              <a:rPr lang="en-US" smtClean="0"/>
              <a:t>1988, </a:t>
            </a:r>
            <a:r>
              <a:rPr lang="en-US" dirty="0"/>
              <a:t>ILCSO member libraries contributed financially to support the growth and development of the consortium and resource sharing system through a series of annual membership assessments.</a:t>
            </a:r>
          </a:p>
          <a:p>
            <a:endParaRPr lang="en-US" dirty="0"/>
          </a:p>
        </p:txBody>
      </p:sp>
    </p:spTree>
    <p:extLst>
      <p:ext uri="{BB962C8B-B14F-4D97-AF65-F5344CB8AC3E}">
        <p14:creationId xmlns:p14="http://schemas.microsoft.com/office/powerpoint/2010/main" val="3463857254"/>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Funding FY1978-FY1988</a:t>
            </a:r>
            <a:endParaRPr lang="en-US" dirty="0"/>
          </a:p>
        </p:txBody>
      </p:sp>
      <p:sp>
        <p:nvSpPr>
          <p:cNvPr id="3" name="Content Placeholder 2"/>
          <p:cNvSpPr>
            <a:spLocks noGrp="1"/>
          </p:cNvSpPr>
          <p:nvPr>
            <p:ph idx="1"/>
          </p:nvPr>
        </p:nvSpPr>
        <p:spPr>
          <a:xfrm>
            <a:off x="457200" y="1417638"/>
            <a:ext cx="3093748" cy="3824554"/>
          </a:xfrm>
        </p:spPr>
        <p:txBody>
          <a:bodyPr>
            <a:normAutofit/>
          </a:bodyPr>
          <a:lstStyle/>
          <a:p>
            <a:pPr marL="0" lvl="0" indent="0">
              <a:buNone/>
            </a:pPr>
            <a:r>
              <a:rPr lang="en-US" sz="2400" dirty="0" smtClean="0"/>
              <a:t>Providing a stable and sufficient funding base from several diverse funding sources was considered essential to the future success of the consortium.</a:t>
            </a:r>
          </a:p>
          <a:p>
            <a:pPr marL="0" lvl="0" indent="0">
              <a:buNone/>
            </a:pPr>
            <a:r>
              <a:rPr lang="en-US" sz="2400" dirty="0" smtClean="0"/>
              <a:t>Goal </a:t>
            </a:r>
            <a:r>
              <a:rPr lang="en-US" sz="2400" dirty="0"/>
              <a:t>was a financially self-sustaining </a:t>
            </a:r>
            <a:r>
              <a:rPr lang="en-US" sz="2400" dirty="0" smtClean="0"/>
              <a:t>consortium. </a:t>
            </a:r>
          </a:p>
          <a:p>
            <a:pPr lvl="0"/>
            <a:endParaRPr lang="en-US" dirty="0"/>
          </a:p>
        </p:txBody>
      </p:sp>
      <p:sp>
        <p:nvSpPr>
          <p:cNvPr id="6" name="TextBox 5"/>
          <p:cNvSpPr txBox="1"/>
          <p:nvPr/>
        </p:nvSpPr>
        <p:spPr>
          <a:xfrm>
            <a:off x="653473" y="5794625"/>
            <a:ext cx="8038951" cy="461665"/>
          </a:xfrm>
          <a:prstGeom prst="rect">
            <a:avLst/>
          </a:prstGeom>
          <a:noFill/>
        </p:spPr>
        <p:txBody>
          <a:bodyPr wrap="square" rtlCol="0">
            <a:spAutoFit/>
          </a:bodyPr>
          <a:lstStyle/>
          <a:p>
            <a:r>
              <a:rPr lang="en-US" sz="2400" dirty="0" smtClean="0"/>
              <a:t>Annual funding increased from $250k in FY78 to $3.5m in FY88 </a:t>
            </a:r>
            <a:endParaRPr lang="en-US" sz="2400" dirty="0"/>
          </a:p>
        </p:txBody>
      </p:sp>
      <p:pic>
        <p:nvPicPr>
          <p:cNvPr id="8" name="Picture 7"/>
          <p:cNvPicPr>
            <a:picLocks noChangeAspect="1"/>
          </p:cNvPicPr>
          <p:nvPr/>
        </p:nvPicPr>
        <p:blipFill>
          <a:blip r:embed="rId3"/>
          <a:stretch>
            <a:fillRect/>
          </a:stretch>
        </p:blipFill>
        <p:spPr>
          <a:xfrm>
            <a:off x="3490997" y="1417638"/>
            <a:ext cx="5287736" cy="3824554"/>
          </a:xfrm>
          <a:prstGeom prst="rect">
            <a:avLst/>
          </a:prstGeom>
        </p:spPr>
      </p:pic>
    </p:spTree>
    <p:extLst>
      <p:ext uri="{BB962C8B-B14F-4D97-AF65-F5344CB8AC3E}">
        <p14:creationId xmlns:p14="http://schemas.microsoft.com/office/powerpoint/2010/main" val="913378326"/>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Funding FY1987-FY2001</a:t>
            </a:r>
            <a:endParaRPr lang="en-US" dirty="0"/>
          </a:p>
        </p:txBody>
      </p:sp>
      <p:sp>
        <p:nvSpPr>
          <p:cNvPr id="7" name="Content Placeholder 6"/>
          <p:cNvSpPr>
            <a:spLocks noGrp="1"/>
          </p:cNvSpPr>
          <p:nvPr>
            <p:ph idx="1"/>
          </p:nvPr>
        </p:nvSpPr>
        <p:spPr/>
        <p:txBody>
          <a:bodyPr>
            <a:normAutofit fontScale="92500" lnSpcReduction="10000"/>
          </a:bodyPr>
          <a:lstStyle/>
          <a:p>
            <a:pPr lvl="0"/>
            <a:r>
              <a:rPr lang="en-US" dirty="0"/>
              <a:t>From FY87 through FY2001, ISL and IBHE provided grant support and IBHE recurring base </a:t>
            </a:r>
            <a:r>
              <a:rPr lang="en-US" dirty="0" smtClean="0"/>
              <a:t>funding of </a:t>
            </a:r>
            <a:r>
              <a:rPr lang="en-US" dirty="0"/>
              <a:t>$14.7 </a:t>
            </a:r>
            <a:r>
              <a:rPr lang="en-US" dirty="0" smtClean="0"/>
              <a:t>million</a:t>
            </a:r>
          </a:p>
          <a:p>
            <a:pPr lvl="1"/>
            <a:r>
              <a:rPr lang="en-US" dirty="0" smtClean="0"/>
              <a:t>Non-recurring grand awards		$12.4m</a:t>
            </a:r>
          </a:p>
          <a:p>
            <a:pPr lvl="2"/>
            <a:r>
              <a:rPr lang="en-US" dirty="0" smtClean="0"/>
              <a:t>From IBHE              $5.25m</a:t>
            </a:r>
          </a:p>
          <a:p>
            <a:pPr lvl="2"/>
            <a:r>
              <a:rPr lang="en-US" dirty="0" smtClean="0"/>
              <a:t>From ISL	                 $6.9m</a:t>
            </a:r>
          </a:p>
          <a:p>
            <a:pPr lvl="2"/>
            <a:r>
              <a:rPr lang="en-US" dirty="0" smtClean="0"/>
              <a:t>From USDOE          $200k</a:t>
            </a:r>
          </a:p>
          <a:p>
            <a:pPr lvl="1"/>
            <a:r>
              <a:rPr lang="en-US" dirty="0" smtClean="0"/>
              <a:t>Permanent recurring funds		$2.3m</a:t>
            </a:r>
          </a:p>
          <a:p>
            <a:pPr lvl="2"/>
            <a:r>
              <a:rPr lang="en-US" dirty="0" smtClean="0"/>
              <a:t>State IBHE Budget adjustments</a:t>
            </a:r>
            <a:br>
              <a:rPr lang="en-US" dirty="0" smtClean="0"/>
            </a:br>
            <a:r>
              <a:rPr lang="en-US" dirty="0" smtClean="0"/>
              <a:t>earmarked for ILLINET Online and </a:t>
            </a:r>
            <a:br>
              <a:rPr lang="en-US" dirty="0" smtClean="0"/>
            </a:br>
            <a:r>
              <a:rPr lang="en-US" dirty="0" smtClean="0"/>
              <a:t>Illinois Digital Academic Library	</a:t>
            </a:r>
          </a:p>
        </p:txBody>
      </p:sp>
    </p:spTree>
    <p:extLst>
      <p:ext uri="{BB962C8B-B14F-4D97-AF65-F5344CB8AC3E}">
        <p14:creationId xmlns:p14="http://schemas.microsoft.com/office/powerpoint/2010/main" val="2433703008"/>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0"/>
            <a:ext cx="9144000" cy="4191000"/>
          </a:xfrm>
        </p:spPr>
        <p:txBody>
          <a:bodyPr>
            <a:normAutofit/>
          </a:bodyPr>
          <a:lstStyle/>
          <a:p>
            <a:r>
              <a:rPr lang="en-US" sz="3600" b="1" dirty="0" smtClean="0">
                <a:solidFill>
                  <a:schemeClr val="tx1"/>
                </a:solidFill>
                <a:latin typeface="Trebuchet MS" pitchFamily="34" charset="0"/>
              </a:rPr>
              <a:t>Illinois State Library/</a:t>
            </a:r>
            <a:br>
              <a:rPr lang="en-US" sz="3600" b="1" dirty="0" smtClean="0">
                <a:solidFill>
                  <a:schemeClr val="tx1"/>
                </a:solidFill>
                <a:latin typeface="Trebuchet MS" pitchFamily="34" charset="0"/>
              </a:rPr>
            </a:br>
            <a:r>
              <a:rPr lang="en-US" sz="3600" b="1" dirty="0" smtClean="0">
                <a:solidFill>
                  <a:schemeClr val="tx1"/>
                </a:solidFill>
                <a:latin typeface="Trebuchet MS" pitchFamily="34" charset="0"/>
              </a:rPr>
              <a:t>Academic Libraries</a:t>
            </a:r>
            <a:br>
              <a:rPr lang="en-US" sz="3600" b="1" dirty="0" smtClean="0">
                <a:solidFill>
                  <a:schemeClr val="tx1"/>
                </a:solidFill>
                <a:latin typeface="Trebuchet MS" pitchFamily="34" charset="0"/>
              </a:rPr>
            </a:br>
            <a:r>
              <a:rPr lang="en-US" sz="3600" b="1" dirty="0" smtClean="0">
                <a:solidFill>
                  <a:schemeClr val="tx1"/>
                </a:solidFill>
                <a:latin typeface="Trebuchet MS" pitchFamily="34" charset="0"/>
              </a:rPr>
              <a:t>Partnership</a:t>
            </a:r>
            <a:br>
              <a:rPr lang="en-US" sz="3600" b="1" dirty="0" smtClean="0">
                <a:solidFill>
                  <a:schemeClr val="tx1"/>
                </a:solidFill>
                <a:latin typeface="Trebuchet MS" pitchFamily="34" charset="0"/>
              </a:rPr>
            </a:br>
            <a:r>
              <a:rPr lang="en-US" sz="3600" b="1" dirty="0" smtClean="0">
                <a:solidFill>
                  <a:schemeClr val="tx1"/>
                </a:solidFill>
                <a:latin typeface="Trebuchet MS" pitchFamily="34" charset="0"/>
              </a:rPr>
              <a:t/>
            </a:r>
            <a:br>
              <a:rPr lang="en-US" sz="3600" b="1" dirty="0" smtClean="0">
                <a:solidFill>
                  <a:schemeClr val="tx1"/>
                </a:solidFill>
                <a:latin typeface="Trebuchet MS" pitchFamily="34" charset="0"/>
              </a:rPr>
            </a:br>
            <a:r>
              <a:rPr lang="en-US" sz="4800" b="1" dirty="0" smtClean="0">
                <a:solidFill>
                  <a:srgbClr val="FF0000"/>
                </a:solidFill>
                <a:latin typeface="Trebuchet MS" pitchFamily="34" charset="0"/>
              </a:rPr>
              <a:t>No little plans</a:t>
            </a:r>
            <a:endParaRPr lang="en-US" sz="3600" b="1" dirty="0">
              <a:solidFill>
                <a:srgbClr val="FF0000"/>
              </a:solidFill>
              <a:latin typeface="Trebuchet MS" pitchFamily="34" charset="0"/>
            </a:endParaRPr>
          </a:p>
        </p:txBody>
      </p:sp>
      <p:sp>
        <p:nvSpPr>
          <p:cNvPr id="2051" name="Rectangle 3"/>
          <p:cNvSpPr>
            <a:spLocks noGrp="1" noChangeArrowheads="1"/>
          </p:cNvSpPr>
          <p:nvPr>
            <p:ph type="subTitle" idx="1"/>
          </p:nvPr>
        </p:nvSpPr>
        <p:spPr>
          <a:xfrm>
            <a:off x="3200400" y="4800600"/>
            <a:ext cx="6400800" cy="2057400"/>
          </a:xfrm>
        </p:spPr>
        <p:txBody>
          <a:bodyPr>
            <a:normAutofit lnSpcReduction="10000"/>
          </a:bodyPr>
          <a:lstStyle/>
          <a:p>
            <a:r>
              <a:rPr lang="en-US" sz="2000" dirty="0" smtClean="0">
                <a:solidFill>
                  <a:schemeClr val="tx1"/>
                </a:solidFill>
              </a:rPr>
              <a:t>Prepared for the CARLI Annual Meeting</a:t>
            </a:r>
          </a:p>
          <a:p>
            <a:r>
              <a:rPr lang="en-US" sz="2000" dirty="0" smtClean="0">
                <a:solidFill>
                  <a:schemeClr val="tx1"/>
                </a:solidFill>
              </a:rPr>
              <a:t>November 13, 2015</a:t>
            </a:r>
          </a:p>
          <a:p>
            <a:r>
              <a:rPr lang="en-US" sz="2000" dirty="0" smtClean="0">
                <a:solidFill>
                  <a:schemeClr val="tx1"/>
                </a:solidFill>
              </a:rPr>
              <a:t>Anne Craig, Director</a:t>
            </a:r>
          </a:p>
          <a:p>
            <a:r>
              <a:rPr lang="en-US" sz="2000" dirty="0" smtClean="0">
                <a:solidFill>
                  <a:schemeClr val="tx1"/>
                </a:solidFill>
              </a:rPr>
              <a:t>Pat Boze, Consultant</a:t>
            </a:r>
          </a:p>
          <a:p>
            <a:r>
              <a:rPr lang="en-US" sz="2000" dirty="0" smtClean="0">
                <a:solidFill>
                  <a:schemeClr val="tx1"/>
                </a:solidFill>
              </a:rPr>
              <a:t>Illinois State Library</a:t>
            </a:r>
          </a:p>
          <a:p>
            <a:r>
              <a:rPr lang="en-US" sz="2000" dirty="0" smtClean="0">
                <a:solidFill>
                  <a:schemeClr val="tx1"/>
                </a:solidFill>
                <a:hlinkClick r:id="rId2"/>
              </a:rPr>
              <a:t>acraig@ilsos.net</a:t>
            </a:r>
            <a:endParaRPr lang="en-US" sz="2000" dirty="0" smtClean="0">
              <a:solidFill>
                <a:schemeClr val="tx1"/>
              </a:solidFill>
            </a:endParaRPr>
          </a:p>
          <a:p>
            <a:endParaRPr lang="en-US" sz="2000" dirty="0">
              <a:solidFill>
                <a:schemeClr val="tx1"/>
              </a:solidFill>
            </a:endParaRPr>
          </a:p>
        </p:txBody>
      </p:sp>
      <p:sp>
        <p:nvSpPr>
          <p:cNvPr id="2056" name="Rectangle 8"/>
          <p:cNvSpPr>
            <a:spLocks noChangeArrowheads="1"/>
          </p:cNvSpPr>
          <p:nvPr/>
        </p:nvSpPr>
        <p:spPr bwMode="auto">
          <a:xfrm>
            <a:off x="3371850" y="2498725"/>
            <a:ext cx="2400300" cy="0"/>
          </a:xfrm>
          <a:prstGeom prst="rect">
            <a:avLst/>
          </a:prstGeom>
          <a:solidFill>
            <a:srgbClr val="F7F8FF"/>
          </a:solidFill>
          <a:ln w="9525">
            <a:noFill/>
            <a:miter lim="800000"/>
            <a:headEnd/>
            <a:tailEnd/>
          </a:ln>
          <a:effectLst/>
        </p:spPr>
        <p:txBody>
          <a:bodyPr>
            <a:spAutoFit/>
          </a:bodyPr>
          <a:lstStyle/>
          <a:p>
            <a:endParaRPr lang="en-US"/>
          </a:p>
        </p:txBody>
      </p:sp>
      <p:pic>
        <p:nvPicPr>
          <p:cNvPr id="46088" name="Picture 1032" descr="Illinois State Library, Gwendolyn Brooks Building"/>
          <p:cNvPicPr>
            <a:picLocks noChangeAspect="1" noChangeArrowheads="1"/>
          </p:cNvPicPr>
          <p:nvPr/>
        </p:nvPicPr>
        <p:blipFill>
          <a:blip r:embed="rId3" cstate="print"/>
          <a:srcRect/>
          <a:stretch>
            <a:fillRect/>
          </a:stretch>
        </p:blipFill>
        <p:spPr bwMode="auto">
          <a:xfrm>
            <a:off x="0" y="4724401"/>
            <a:ext cx="3906589" cy="2133600"/>
          </a:xfrm>
          <a:prstGeom prst="rect">
            <a:avLst/>
          </a:prstGeom>
          <a:ln>
            <a:noFill/>
          </a:ln>
          <a:effectLst>
            <a:softEdge rad="112500"/>
          </a:effectLst>
        </p:spPr>
      </p:pic>
    </p:spTree>
    <p:extLst>
      <p:ext uri="{BB962C8B-B14F-4D97-AF65-F5344CB8AC3E}">
        <p14:creationId xmlns:p14="http://schemas.microsoft.com/office/powerpoint/2010/main" val="160573498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The Year is 1980</a:t>
            </a:r>
            <a:endParaRPr lang="en-US" dirty="0"/>
          </a:p>
        </p:txBody>
      </p:sp>
      <p:sp>
        <p:nvSpPr>
          <p:cNvPr id="3" name="Subtitle 2"/>
          <p:cNvSpPr>
            <a:spLocks noGrp="1"/>
          </p:cNvSpPr>
          <p:nvPr>
            <p:ph type="subTitle" idx="1"/>
          </p:nvPr>
        </p:nvSpPr>
        <p:spPr/>
        <p:txBody>
          <a:bodyPr/>
          <a:lstStyle/>
          <a:p>
            <a:r>
              <a:rPr lang="en-US" dirty="0" smtClean="0"/>
              <a:t>Let’s set the context</a:t>
            </a:r>
            <a:endParaRPr lang="en-US" dirty="0"/>
          </a:p>
        </p:txBody>
      </p:sp>
      <p:pic>
        <p:nvPicPr>
          <p:cNvPr id="4" name="Picture 3"/>
          <p:cNvPicPr>
            <a:picLocks noChangeAspect="1"/>
          </p:cNvPicPr>
          <p:nvPr/>
        </p:nvPicPr>
        <p:blipFill>
          <a:blip r:embed="rId3"/>
          <a:stretch>
            <a:fillRect/>
          </a:stretch>
        </p:blipFill>
        <p:spPr>
          <a:xfrm>
            <a:off x="2552700" y="708269"/>
            <a:ext cx="4038600" cy="1638300"/>
          </a:xfrm>
          <a:prstGeom prst="rect">
            <a:avLst/>
          </a:prstGeom>
        </p:spPr>
      </p:pic>
    </p:spTree>
    <p:extLst>
      <p:ext uri="{BB962C8B-B14F-4D97-AF65-F5344CB8AC3E}">
        <p14:creationId xmlns:p14="http://schemas.microsoft.com/office/powerpoint/2010/main" val="1156236541"/>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Our History</a:t>
            </a:r>
            <a:endParaRPr lang="en-US" dirty="0"/>
          </a:p>
        </p:txBody>
      </p:sp>
      <p:sp>
        <p:nvSpPr>
          <p:cNvPr id="6" name="Content Placeholder 5"/>
          <p:cNvSpPr>
            <a:spLocks noGrp="1"/>
          </p:cNvSpPr>
          <p:nvPr>
            <p:ph sz="half" idx="1"/>
          </p:nvPr>
        </p:nvSpPr>
        <p:spPr/>
        <p:txBody>
          <a:bodyPr>
            <a:normAutofit fontScale="47500" lnSpcReduction="20000"/>
          </a:bodyPr>
          <a:lstStyle/>
          <a:p>
            <a:pPr marL="0" indent="0" algn="ctr">
              <a:buNone/>
            </a:pPr>
            <a:r>
              <a:rPr lang="en-US" sz="3400" b="1" dirty="0" smtClean="0"/>
              <a:t>Anne</a:t>
            </a:r>
          </a:p>
          <a:p>
            <a:pPr marL="0" indent="0" algn="ctr">
              <a:buNone/>
            </a:pPr>
            <a:endParaRPr lang="en-US" b="1" dirty="0" smtClean="0"/>
          </a:p>
          <a:p>
            <a:pPr marL="0" indent="0">
              <a:lnSpc>
                <a:spcPct val="120000"/>
              </a:lnSpc>
              <a:buNone/>
            </a:pPr>
            <a:r>
              <a:rPr lang="en-US" sz="3300" dirty="0"/>
              <a:t>1985-1989: NIU Founders Memorial </a:t>
            </a:r>
            <a:r>
              <a:rPr lang="en-US" sz="3300" dirty="0" smtClean="0"/>
              <a:t>Library; periodicals</a:t>
            </a:r>
            <a:r>
              <a:rPr lang="en-US" sz="3300" dirty="0"/>
              <a:t>, reference, ILL and reserves</a:t>
            </a:r>
          </a:p>
          <a:p>
            <a:pPr marL="0" indent="0">
              <a:lnSpc>
                <a:spcPct val="120000"/>
              </a:lnSpc>
              <a:buNone/>
            </a:pPr>
            <a:r>
              <a:rPr lang="en-US" sz="3300" dirty="0" smtClean="0"/>
              <a:t>1988</a:t>
            </a:r>
            <a:r>
              <a:rPr lang="en-US" sz="3300" dirty="0"/>
              <a:t>: MA in Library Science from NIU</a:t>
            </a:r>
          </a:p>
          <a:p>
            <a:pPr marL="0" indent="0">
              <a:lnSpc>
                <a:spcPct val="120000"/>
              </a:lnSpc>
              <a:buNone/>
            </a:pPr>
            <a:r>
              <a:rPr lang="en-US" sz="3300" dirty="0"/>
              <a:t>1989-present: ISL!</a:t>
            </a:r>
          </a:p>
          <a:p>
            <a:pPr marL="0" indent="0">
              <a:lnSpc>
                <a:spcPct val="120000"/>
              </a:lnSpc>
              <a:buNone/>
            </a:pPr>
            <a:r>
              <a:rPr lang="en-US" sz="3300" dirty="0" smtClean="0"/>
              <a:t>1989</a:t>
            </a:r>
            <a:r>
              <a:rPr lang="en-US" sz="3300" dirty="0"/>
              <a:t>-1990: Reference Librarian</a:t>
            </a:r>
          </a:p>
          <a:p>
            <a:pPr marL="0" indent="0">
              <a:lnSpc>
                <a:spcPct val="120000"/>
              </a:lnSpc>
              <a:buNone/>
            </a:pPr>
            <a:r>
              <a:rPr lang="en-US" sz="3300" dirty="0" smtClean="0"/>
              <a:t>1990</a:t>
            </a:r>
            <a:r>
              <a:rPr lang="en-US" sz="3300" dirty="0"/>
              <a:t>-1993: OCLC Network Coordinator</a:t>
            </a:r>
          </a:p>
          <a:p>
            <a:pPr marL="0" indent="0">
              <a:lnSpc>
                <a:spcPct val="120000"/>
              </a:lnSpc>
              <a:buNone/>
            </a:pPr>
            <a:r>
              <a:rPr lang="en-US" sz="3300" dirty="0" smtClean="0"/>
              <a:t>1993</a:t>
            </a:r>
            <a:r>
              <a:rPr lang="en-US" sz="3300" dirty="0"/>
              <a:t>-1998: Coordinator Public Services</a:t>
            </a:r>
          </a:p>
          <a:p>
            <a:pPr marL="0" indent="0">
              <a:lnSpc>
                <a:spcPct val="120000"/>
              </a:lnSpc>
              <a:buNone/>
            </a:pPr>
            <a:r>
              <a:rPr lang="en-US" sz="3300" dirty="0" smtClean="0"/>
              <a:t>1998</a:t>
            </a:r>
            <a:r>
              <a:rPr lang="en-US" sz="3300" dirty="0"/>
              <a:t>-2005: OCLC Services Network Director; Associate Director Automation and Technology</a:t>
            </a:r>
          </a:p>
          <a:p>
            <a:pPr marL="0" indent="0">
              <a:lnSpc>
                <a:spcPct val="120000"/>
              </a:lnSpc>
              <a:buNone/>
            </a:pPr>
            <a:r>
              <a:rPr lang="en-US" sz="3300" dirty="0" smtClean="0"/>
              <a:t>2005</a:t>
            </a:r>
            <a:r>
              <a:rPr lang="en-US" sz="3300" dirty="0"/>
              <a:t>-present: Director</a:t>
            </a:r>
            <a:r>
              <a:rPr lang="en-US" dirty="0" smtClean="0"/>
              <a:t>	</a:t>
            </a:r>
            <a:endParaRPr lang="en-US" dirty="0"/>
          </a:p>
        </p:txBody>
      </p:sp>
      <p:sp>
        <p:nvSpPr>
          <p:cNvPr id="7" name="Content Placeholder 6"/>
          <p:cNvSpPr>
            <a:spLocks noGrp="1"/>
          </p:cNvSpPr>
          <p:nvPr>
            <p:ph sz="half" idx="2"/>
          </p:nvPr>
        </p:nvSpPr>
        <p:spPr/>
        <p:txBody>
          <a:bodyPr>
            <a:normAutofit fontScale="47500" lnSpcReduction="20000"/>
          </a:bodyPr>
          <a:lstStyle/>
          <a:p>
            <a:pPr marL="0" indent="0" algn="ctr">
              <a:buNone/>
            </a:pPr>
            <a:r>
              <a:rPr lang="en-US" sz="3400" b="1" dirty="0" smtClean="0"/>
              <a:t>Pat</a:t>
            </a:r>
          </a:p>
          <a:p>
            <a:pPr marL="0" indent="0">
              <a:lnSpc>
                <a:spcPct val="110000"/>
              </a:lnSpc>
              <a:buNone/>
            </a:pPr>
            <a:endParaRPr lang="en-US" dirty="0" smtClean="0"/>
          </a:p>
          <a:p>
            <a:pPr marL="0" indent="0">
              <a:lnSpc>
                <a:spcPct val="110000"/>
              </a:lnSpc>
              <a:buNone/>
            </a:pPr>
            <a:r>
              <a:rPr lang="en-US" sz="3300" dirty="0" smtClean="0"/>
              <a:t>1977</a:t>
            </a:r>
            <a:r>
              <a:rPr lang="en-US" sz="3300" dirty="0"/>
              <a:t>-</a:t>
            </a:r>
            <a:r>
              <a:rPr lang="en-US" sz="3300" dirty="0" smtClean="0"/>
              <a:t>1982: Had </a:t>
            </a:r>
            <a:r>
              <a:rPr lang="en-US" sz="3300" dirty="0"/>
              <a:t>3 children</a:t>
            </a:r>
          </a:p>
          <a:p>
            <a:pPr marL="0" indent="0">
              <a:lnSpc>
                <a:spcPct val="110000"/>
              </a:lnSpc>
              <a:buNone/>
            </a:pPr>
            <a:r>
              <a:rPr lang="en-US" sz="3300" dirty="0" smtClean="0"/>
              <a:t>1983–1988: Worked </a:t>
            </a:r>
            <a:r>
              <a:rPr lang="en-US" sz="3300" dirty="0"/>
              <a:t>part-time at Robert </a:t>
            </a:r>
            <a:r>
              <a:rPr lang="en-US" sz="3300" dirty="0" err="1"/>
              <a:t>Allerton</a:t>
            </a:r>
            <a:r>
              <a:rPr lang="en-US" sz="3300" dirty="0"/>
              <a:t> Park</a:t>
            </a:r>
            <a:endParaRPr lang="en-US" sz="3300" dirty="0" smtClean="0"/>
          </a:p>
          <a:p>
            <a:pPr marL="0" indent="0">
              <a:lnSpc>
                <a:spcPct val="110000"/>
              </a:lnSpc>
              <a:buNone/>
            </a:pPr>
            <a:r>
              <a:rPr lang="en-US" sz="3300" dirty="0" smtClean="0"/>
              <a:t>1989: MLS </a:t>
            </a:r>
            <a:r>
              <a:rPr lang="en-US" sz="3300" dirty="0"/>
              <a:t>from UIUC</a:t>
            </a:r>
          </a:p>
          <a:p>
            <a:pPr marL="0" indent="0">
              <a:lnSpc>
                <a:spcPct val="110000"/>
              </a:lnSpc>
              <a:buNone/>
            </a:pPr>
            <a:r>
              <a:rPr lang="en-US" sz="3300" dirty="0" smtClean="0"/>
              <a:t>1990: Library </a:t>
            </a:r>
            <a:r>
              <a:rPr lang="en-US" sz="3300" dirty="0"/>
              <a:t>Research Center, UIUC</a:t>
            </a:r>
          </a:p>
          <a:p>
            <a:pPr marL="0" indent="0">
              <a:lnSpc>
                <a:spcPct val="110000"/>
              </a:lnSpc>
              <a:buNone/>
            </a:pPr>
            <a:r>
              <a:rPr lang="en-US" sz="3300" dirty="0" smtClean="0"/>
              <a:t>1992: CE </a:t>
            </a:r>
            <a:r>
              <a:rPr lang="en-US" sz="3300" dirty="0"/>
              <a:t>Consultant, Lincoln Trail Libraries System</a:t>
            </a:r>
          </a:p>
          <a:p>
            <a:pPr marL="0" indent="0">
              <a:lnSpc>
                <a:spcPct val="110000"/>
              </a:lnSpc>
              <a:buNone/>
            </a:pPr>
            <a:r>
              <a:rPr lang="en-US" sz="3300" dirty="0" smtClean="0"/>
              <a:t>1999: Automation </a:t>
            </a:r>
            <a:r>
              <a:rPr lang="en-US" sz="3300" dirty="0"/>
              <a:t>Consultant in charge of LINC, LTLS LLSAP</a:t>
            </a:r>
          </a:p>
          <a:p>
            <a:pPr marL="0" indent="0">
              <a:lnSpc>
                <a:spcPct val="110000"/>
              </a:lnSpc>
              <a:buNone/>
            </a:pPr>
            <a:r>
              <a:rPr lang="en-US" sz="3300" dirty="0" smtClean="0"/>
              <a:t>2004: Migrated </a:t>
            </a:r>
            <a:r>
              <a:rPr lang="en-US" sz="3300" dirty="0"/>
              <a:t>90 LINC libraries from </a:t>
            </a:r>
            <a:r>
              <a:rPr lang="en-US" sz="3300" dirty="0" err="1"/>
              <a:t>Dynix</a:t>
            </a:r>
            <a:r>
              <a:rPr lang="en-US" sz="3300" dirty="0"/>
              <a:t> Classic to Horizon</a:t>
            </a:r>
          </a:p>
          <a:p>
            <a:pPr marL="0" indent="0">
              <a:lnSpc>
                <a:spcPct val="110000"/>
              </a:lnSpc>
              <a:buNone/>
            </a:pPr>
            <a:r>
              <a:rPr lang="en-US" sz="3300" dirty="0" smtClean="0"/>
              <a:t>2007: Managed </a:t>
            </a:r>
            <a:r>
              <a:rPr lang="en-US" sz="3300" dirty="0"/>
              <a:t>ISL WorldCat Local project, LTLS</a:t>
            </a:r>
          </a:p>
          <a:p>
            <a:pPr marL="0" indent="0">
              <a:lnSpc>
                <a:spcPct val="110000"/>
              </a:lnSpc>
              <a:buNone/>
            </a:pPr>
            <a:r>
              <a:rPr lang="en-US" sz="3300" dirty="0" smtClean="0"/>
              <a:t>2012–present: Library </a:t>
            </a:r>
            <a:r>
              <a:rPr lang="en-US" sz="3300" dirty="0"/>
              <a:t>Development Group, Illinois State Library</a:t>
            </a:r>
          </a:p>
        </p:txBody>
      </p:sp>
      <p:sp>
        <p:nvSpPr>
          <p:cNvPr id="4" name="Slide Number Placeholder 3"/>
          <p:cNvSpPr>
            <a:spLocks noGrp="1"/>
          </p:cNvSpPr>
          <p:nvPr>
            <p:ph type="sldNum" sz="quarter" idx="12"/>
          </p:nvPr>
        </p:nvSpPr>
        <p:spPr/>
        <p:txBody>
          <a:bodyPr/>
          <a:lstStyle/>
          <a:p>
            <a:fld id="{E1A61BC1-015F-4001-ACF0-28E0904BB3D9}" type="slidenum">
              <a:rPr lang="en-US" smtClean="0"/>
              <a:pPr/>
              <a:t>60</a:t>
            </a:fld>
            <a:endParaRPr lang="en-US"/>
          </a:p>
        </p:txBody>
      </p:sp>
    </p:spTree>
    <p:extLst>
      <p:ext uri="{BB962C8B-B14F-4D97-AF65-F5344CB8AC3E}">
        <p14:creationId xmlns:p14="http://schemas.microsoft.com/office/powerpoint/2010/main" val="23446483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838200" y="0"/>
            <a:ext cx="7696200" cy="1189038"/>
          </a:xfrm>
        </p:spPr>
        <p:txBody>
          <a:bodyPr/>
          <a:lstStyle/>
          <a:p>
            <a:r>
              <a:rPr lang="en-US" dirty="0" smtClean="0"/>
              <a:t>Driving State Library services</a:t>
            </a:r>
            <a:endParaRPr lang="en-US" dirty="0"/>
          </a:p>
        </p:txBody>
      </p:sp>
      <p:sp>
        <p:nvSpPr>
          <p:cNvPr id="141315" name="Rectangle 3"/>
          <p:cNvSpPr>
            <a:spLocks noGrp="1" noChangeArrowheads="1"/>
          </p:cNvSpPr>
          <p:nvPr>
            <p:ph idx="1"/>
          </p:nvPr>
        </p:nvSpPr>
        <p:spPr>
          <a:xfrm>
            <a:off x="0" y="1066800"/>
            <a:ext cx="6705600" cy="5562600"/>
          </a:xfrm>
        </p:spPr>
        <p:txBody>
          <a:bodyPr>
            <a:noAutofit/>
          </a:bodyPr>
          <a:lstStyle/>
          <a:p>
            <a:pPr>
              <a:lnSpc>
                <a:spcPct val="90000"/>
              </a:lnSpc>
            </a:pPr>
            <a:r>
              <a:rPr lang="en-US" sz="2800" dirty="0"/>
              <a:t>Statute enabled</a:t>
            </a:r>
          </a:p>
          <a:p>
            <a:pPr lvl="1">
              <a:lnSpc>
                <a:spcPct val="90000"/>
              </a:lnSpc>
            </a:pPr>
            <a:r>
              <a:rPr lang="en-US" sz="2400" dirty="0"/>
              <a:t>Library service to government and residents</a:t>
            </a:r>
          </a:p>
          <a:p>
            <a:pPr lvl="1">
              <a:lnSpc>
                <a:spcPct val="90000"/>
              </a:lnSpc>
            </a:pPr>
            <a:r>
              <a:rPr lang="en-US" sz="2400" dirty="0"/>
              <a:t>Library service to the print-impaired</a:t>
            </a:r>
          </a:p>
          <a:p>
            <a:pPr lvl="1">
              <a:lnSpc>
                <a:spcPct val="90000"/>
              </a:lnSpc>
            </a:pPr>
            <a:r>
              <a:rPr lang="en-US" sz="2400" dirty="0"/>
              <a:t>Library service to citizens with low literacy skills</a:t>
            </a:r>
          </a:p>
          <a:p>
            <a:pPr lvl="1">
              <a:lnSpc>
                <a:spcPct val="90000"/>
              </a:lnSpc>
            </a:pPr>
            <a:r>
              <a:rPr lang="en-US" sz="2400" dirty="0"/>
              <a:t>Preservation of government publications (tangible &amp; electronic) </a:t>
            </a:r>
          </a:p>
          <a:p>
            <a:r>
              <a:rPr lang="en-US" sz="2800" dirty="0"/>
              <a:t>Grants </a:t>
            </a:r>
            <a:r>
              <a:rPr lang="en-US" sz="2800" dirty="0" smtClean="0"/>
              <a:t>management</a:t>
            </a:r>
            <a:endParaRPr lang="en-US" sz="2800" dirty="0"/>
          </a:p>
          <a:p>
            <a:pPr lvl="1">
              <a:lnSpc>
                <a:spcPct val="90000"/>
              </a:lnSpc>
            </a:pPr>
            <a:r>
              <a:rPr lang="en-US" sz="2400" dirty="0" smtClean="0"/>
              <a:t>State</a:t>
            </a:r>
          </a:p>
          <a:p>
            <a:pPr lvl="1">
              <a:lnSpc>
                <a:spcPct val="90000"/>
              </a:lnSpc>
            </a:pPr>
            <a:r>
              <a:rPr lang="en-US" sz="2400" dirty="0" smtClean="0"/>
              <a:t>Federal (block grants &amp; competitive)</a:t>
            </a:r>
          </a:p>
        </p:txBody>
      </p:sp>
      <p:sp>
        <p:nvSpPr>
          <p:cNvPr id="5" name="Slide Number Placeholder 4"/>
          <p:cNvSpPr>
            <a:spLocks noGrp="1"/>
          </p:cNvSpPr>
          <p:nvPr>
            <p:ph type="sldNum" sz="quarter" idx="12"/>
          </p:nvPr>
        </p:nvSpPr>
        <p:spPr/>
        <p:txBody>
          <a:bodyPr/>
          <a:lstStyle/>
          <a:p>
            <a:fld id="{11A08068-BA66-46C6-98A0-B320E6CCFCE8}" type="slidenum">
              <a:rPr lang="en-US" smtClean="0"/>
              <a:pPr/>
              <a:t>61</a:t>
            </a:fld>
            <a:endParaRPr lang="en-US" dirty="0"/>
          </a:p>
        </p:txBody>
      </p:sp>
      <p:pic>
        <p:nvPicPr>
          <p:cNvPr id="27649" name="Picture 1" descr="C:\Users\acraig\AppData\Local\Microsoft\Windows\Temporary Internet Files\Content.IE5\V27O7BY3\bd04900_[1].jpg"/>
          <p:cNvPicPr>
            <a:picLocks noChangeAspect="1" noChangeArrowheads="1"/>
          </p:cNvPicPr>
          <p:nvPr/>
        </p:nvPicPr>
        <p:blipFill>
          <a:blip r:embed="rId2" cstate="print"/>
          <a:srcRect/>
          <a:stretch>
            <a:fillRect/>
          </a:stretch>
        </p:blipFill>
        <p:spPr bwMode="auto">
          <a:xfrm>
            <a:off x="6858000" y="2438400"/>
            <a:ext cx="1891491" cy="2209800"/>
          </a:xfrm>
          <a:prstGeom prst="rect">
            <a:avLst/>
          </a:prstGeom>
          <a:noFill/>
        </p:spPr>
      </p:pic>
    </p:spTree>
    <p:extLst>
      <p:ext uri="{BB962C8B-B14F-4D97-AF65-F5344CB8AC3E}">
        <p14:creationId xmlns:p14="http://schemas.microsoft.com/office/powerpoint/2010/main" val="3056645751"/>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0"/>
            <a:ext cx="7772400" cy="990600"/>
          </a:xfrm>
        </p:spPr>
        <p:txBody>
          <a:bodyPr/>
          <a:lstStyle/>
          <a:p>
            <a:r>
              <a:rPr lang="en-US" dirty="0" smtClean="0"/>
              <a:t>Resource sharing</a:t>
            </a:r>
            <a:endParaRPr lang="en-US" dirty="0"/>
          </a:p>
        </p:txBody>
      </p:sp>
      <p:sp>
        <p:nvSpPr>
          <p:cNvPr id="3" name="Content Placeholder 2"/>
          <p:cNvSpPr>
            <a:spLocks noGrp="1"/>
          </p:cNvSpPr>
          <p:nvPr>
            <p:ph idx="1"/>
          </p:nvPr>
        </p:nvSpPr>
        <p:spPr>
          <a:xfrm>
            <a:off x="1" y="990600"/>
            <a:ext cx="9144000" cy="5715000"/>
          </a:xfrm>
        </p:spPr>
        <p:txBody>
          <a:bodyPr>
            <a:normAutofit fontScale="92500" lnSpcReduction="10000"/>
          </a:bodyPr>
          <a:lstStyle/>
          <a:p>
            <a:r>
              <a:rPr lang="en-US" dirty="0" smtClean="0"/>
              <a:t>What?</a:t>
            </a:r>
          </a:p>
          <a:p>
            <a:pPr lvl="1"/>
            <a:r>
              <a:rPr lang="en-US" dirty="0" smtClean="0"/>
              <a:t>Sharing materials, expertise</a:t>
            </a:r>
          </a:p>
          <a:p>
            <a:pPr lvl="2"/>
            <a:r>
              <a:rPr lang="en-US" dirty="0" smtClean="0"/>
              <a:t>Borrowing and lending books, DVDs</a:t>
            </a:r>
          </a:p>
          <a:p>
            <a:pPr marL="304800" indent="-304800">
              <a:spcBef>
                <a:spcPct val="0"/>
              </a:spcBef>
            </a:pPr>
            <a:r>
              <a:rPr lang="en-US" dirty="0" smtClean="0"/>
              <a:t>How?</a:t>
            </a:r>
          </a:p>
          <a:p>
            <a:pPr marL="628650" lvl="1" indent="-304800">
              <a:spcBef>
                <a:spcPct val="0"/>
              </a:spcBef>
            </a:pPr>
            <a:r>
              <a:rPr lang="en-US" dirty="0" smtClean="0"/>
              <a:t>Libraries list their materials on the Internet</a:t>
            </a:r>
          </a:p>
          <a:p>
            <a:pPr marL="628650" lvl="1" indent="-304800">
              <a:spcBef>
                <a:spcPct val="0"/>
              </a:spcBef>
            </a:pPr>
            <a:r>
              <a:rPr lang="en-US" dirty="0" smtClean="0"/>
              <a:t>Materials move around the state on delivery trucks</a:t>
            </a:r>
          </a:p>
          <a:p>
            <a:r>
              <a:rPr lang="en-US" dirty="0" smtClean="0"/>
              <a:t>Why?</a:t>
            </a:r>
          </a:p>
          <a:p>
            <a:pPr lvl="1"/>
            <a:r>
              <a:rPr lang="en-US" dirty="0" smtClean="0"/>
              <a:t>Great leverage:</a:t>
            </a:r>
          </a:p>
          <a:p>
            <a:pPr lvl="2"/>
            <a:r>
              <a:rPr lang="en-US" b="1" dirty="0" smtClean="0"/>
              <a:t>Collections</a:t>
            </a:r>
            <a:r>
              <a:rPr lang="en-US" dirty="0" smtClean="0"/>
              <a:t> to provide needed resources to all</a:t>
            </a:r>
          </a:p>
          <a:p>
            <a:pPr lvl="2"/>
            <a:r>
              <a:rPr lang="en-US" dirty="0" smtClean="0"/>
              <a:t>A consortium’s </a:t>
            </a:r>
            <a:r>
              <a:rPr lang="en-US" b="1" dirty="0" smtClean="0"/>
              <a:t>size</a:t>
            </a:r>
            <a:r>
              <a:rPr lang="en-US" dirty="0" smtClean="0"/>
              <a:t> can help negotiations</a:t>
            </a:r>
          </a:p>
          <a:p>
            <a:pPr lvl="1"/>
            <a:r>
              <a:rPr lang="en-US" dirty="0" smtClean="0"/>
              <a:t>The work of one can be repurposed (e.g., shared cataloging, technology, expertise)</a:t>
            </a:r>
          </a:p>
          <a:p>
            <a:pPr lvl="1"/>
            <a:r>
              <a:rPr lang="en-US" dirty="0" smtClean="0"/>
              <a:t>Levels the playing field</a:t>
            </a:r>
          </a:p>
          <a:p>
            <a:pPr lvl="1"/>
            <a:endParaRPr lang="en-US" dirty="0" smtClean="0"/>
          </a:p>
        </p:txBody>
      </p:sp>
      <p:sp>
        <p:nvSpPr>
          <p:cNvPr id="5" name="Slide Number Placeholder 4"/>
          <p:cNvSpPr>
            <a:spLocks noGrp="1"/>
          </p:cNvSpPr>
          <p:nvPr>
            <p:ph type="sldNum" sz="quarter" idx="12"/>
          </p:nvPr>
        </p:nvSpPr>
        <p:spPr/>
        <p:txBody>
          <a:bodyPr/>
          <a:lstStyle/>
          <a:p>
            <a:fld id="{11A08068-BA66-46C6-98A0-B320E6CCFCE8}" type="slidenum">
              <a:rPr lang="en-US" smtClean="0"/>
              <a:pPr/>
              <a:t>62</a:t>
            </a:fld>
            <a:endParaRPr lang="en-US" dirty="0"/>
          </a:p>
        </p:txBody>
      </p:sp>
      <p:pic>
        <p:nvPicPr>
          <p:cNvPr id="70658" name="Picture 2" descr="C:\Users\acraig\AppData\Local\Microsoft\Windows\Temporary Internet Files\Content.IE5\V27O7BY3\slideshare_icon_thumb[1].png"/>
          <p:cNvPicPr>
            <a:picLocks noChangeAspect="1" noChangeArrowheads="1"/>
          </p:cNvPicPr>
          <p:nvPr/>
        </p:nvPicPr>
        <p:blipFill>
          <a:blip r:embed="rId2" cstate="print"/>
          <a:srcRect/>
          <a:stretch>
            <a:fillRect/>
          </a:stretch>
        </p:blipFill>
        <p:spPr bwMode="auto">
          <a:xfrm>
            <a:off x="6705600" y="152400"/>
            <a:ext cx="2438400" cy="2476500"/>
          </a:xfrm>
          <a:prstGeom prst="rect">
            <a:avLst/>
          </a:prstGeom>
          <a:noFill/>
        </p:spPr>
      </p:pic>
    </p:spTree>
    <p:extLst>
      <p:ext uri="{BB962C8B-B14F-4D97-AF65-F5344CB8AC3E}">
        <p14:creationId xmlns:p14="http://schemas.microsoft.com/office/powerpoint/2010/main" val="13870686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2400"/>
            <a:ext cx="7772400" cy="914400"/>
          </a:xfrm>
        </p:spPr>
        <p:txBody>
          <a:bodyPr>
            <a:normAutofit fontScale="90000"/>
          </a:bodyPr>
          <a:lstStyle/>
          <a:p>
            <a:r>
              <a:rPr lang="en-US" dirty="0" smtClean="0"/>
              <a:t>How does the ISL support resource sharing?</a:t>
            </a:r>
            <a:endParaRPr lang="en-US" dirty="0"/>
          </a:p>
        </p:txBody>
      </p:sp>
      <p:sp>
        <p:nvSpPr>
          <p:cNvPr id="3" name="Content Placeholder 2"/>
          <p:cNvSpPr>
            <a:spLocks noGrp="1"/>
          </p:cNvSpPr>
          <p:nvPr>
            <p:ph idx="1"/>
          </p:nvPr>
        </p:nvSpPr>
        <p:spPr>
          <a:xfrm>
            <a:off x="304800" y="1143000"/>
            <a:ext cx="8640763" cy="5715000"/>
          </a:xfrm>
        </p:spPr>
        <p:txBody>
          <a:bodyPr/>
          <a:lstStyle/>
          <a:p>
            <a:r>
              <a:rPr lang="en-US" sz="2800" dirty="0" smtClean="0"/>
              <a:t>Administration of the rules for laws</a:t>
            </a:r>
          </a:p>
          <a:p>
            <a:r>
              <a:rPr lang="en-US" sz="2800" dirty="0" smtClean="0"/>
              <a:t>Grants to:</a:t>
            </a:r>
          </a:p>
          <a:p>
            <a:pPr lvl="1"/>
            <a:r>
              <a:rPr lang="en-US" sz="2400" dirty="0" smtClean="0"/>
              <a:t>Library consortia (CARLI)</a:t>
            </a:r>
          </a:p>
          <a:p>
            <a:pPr lvl="1"/>
            <a:r>
              <a:rPr lang="en-US" sz="2400" dirty="0" smtClean="0"/>
              <a:t>ILLINET libraries:  Per Capita, construction</a:t>
            </a:r>
          </a:p>
          <a:p>
            <a:pPr lvl="1"/>
            <a:r>
              <a:rPr lang="en-US" sz="2400" dirty="0" smtClean="0"/>
              <a:t>Library systems (CPLS, IHLS, RAILS)</a:t>
            </a:r>
          </a:p>
          <a:p>
            <a:pPr lvl="2"/>
            <a:r>
              <a:rPr lang="en-US" sz="2000" dirty="0" smtClean="0"/>
              <a:t>Area &amp; Per Capita grants support: delivery, catalogs</a:t>
            </a:r>
          </a:p>
          <a:p>
            <a:pPr lvl="2"/>
            <a:r>
              <a:rPr lang="en-US" sz="2000" dirty="0" smtClean="0"/>
              <a:t>Special grants support:</a:t>
            </a:r>
          </a:p>
          <a:p>
            <a:pPr lvl="3"/>
            <a:r>
              <a:rPr lang="en-US" sz="1800" dirty="0" smtClean="0"/>
              <a:t>Talking books</a:t>
            </a:r>
          </a:p>
          <a:p>
            <a:pPr lvl="3"/>
            <a:r>
              <a:rPr lang="en-US" sz="1800" dirty="0" smtClean="0"/>
              <a:t>OCLC statewide billing</a:t>
            </a:r>
          </a:p>
          <a:p>
            <a:pPr lvl="3"/>
            <a:r>
              <a:rPr lang="en-US" sz="1800" dirty="0" err="1" smtClean="0"/>
              <a:t>WebJunction</a:t>
            </a:r>
            <a:endParaRPr lang="en-US" sz="1800" dirty="0" smtClean="0"/>
          </a:p>
          <a:p>
            <a:pPr lvl="3"/>
            <a:r>
              <a:rPr lang="en-US" sz="1800" dirty="0" smtClean="0"/>
              <a:t>Cataloging Maintenance Centers</a:t>
            </a:r>
          </a:p>
          <a:p>
            <a:pPr lvl="3"/>
            <a:r>
              <a:rPr lang="en-US" sz="1800" dirty="0" smtClean="0"/>
              <a:t>The MARC of Quality file processing for catalogs</a:t>
            </a:r>
          </a:p>
        </p:txBody>
      </p:sp>
      <p:sp>
        <p:nvSpPr>
          <p:cNvPr id="5" name="Slide Number Placeholder 4"/>
          <p:cNvSpPr>
            <a:spLocks noGrp="1"/>
          </p:cNvSpPr>
          <p:nvPr>
            <p:ph type="sldNum" sz="quarter" idx="12"/>
          </p:nvPr>
        </p:nvSpPr>
        <p:spPr/>
        <p:txBody>
          <a:bodyPr/>
          <a:lstStyle/>
          <a:p>
            <a:fld id="{11A08068-BA66-46C6-98A0-B320E6CCFCE8}" type="slidenum">
              <a:rPr lang="en-US" smtClean="0"/>
              <a:pPr/>
              <a:t>63</a:t>
            </a:fld>
            <a:endParaRPr lang="en-US"/>
          </a:p>
        </p:txBody>
      </p:sp>
    </p:spTree>
    <p:extLst>
      <p:ext uri="{BB962C8B-B14F-4D97-AF65-F5344CB8AC3E}">
        <p14:creationId xmlns:p14="http://schemas.microsoft.com/office/powerpoint/2010/main" val="24360750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4"/>
          <p:cNvSpPr>
            <a:spLocks noGrp="1" noChangeArrowheads="1"/>
          </p:cNvSpPr>
          <p:nvPr>
            <p:ph type="title"/>
          </p:nvPr>
        </p:nvSpPr>
        <p:spPr>
          <a:xfrm>
            <a:off x="457200" y="0"/>
            <a:ext cx="8229599" cy="1143000"/>
          </a:xfrm>
        </p:spPr>
        <p:txBody>
          <a:bodyPr>
            <a:normAutofit fontScale="90000"/>
          </a:bodyPr>
          <a:lstStyle/>
          <a:p>
            <a:pPr eaLnBrk="1" hangingPunct="1"/>
            <a:r>
              <a:rPr lang="en-US" sz="3600" dirty="0" smtClean="0"/>
              <a:t>Who receives Secretary of State/</a:t>
            </a:r>
            <a:br>
              <a:rPr lang="en-US" sz="3600" dirty="0" smtClean="0"/>
            </a:br>
            <a:r>
              <a:rPr lang="en-US" sz="3600" dirty="0" smtClean="0"/>
              <a:t>Illinois State Library grants?</a:t>
            </a:r>
          </a:p>
        </p:txBody>
      </p:sp>
      <p:sp>
        <p:nvSpPr>
          <p:cNvPr id="30" name="Slide Number Placeholder 29"/>
          <p:cNvSpPr>
            <a:spLocks noGrp="1"/>
          </p:cNvSpPr>
          <p:nvPr>
            <p:ph type="sldNum" sz="quarter" idx="12"/>
          </p:nvPr>
        </p:nvSpPr>
        <p:spPr/>
        <p:txBody>
          <a:bodyPr/>
          <a:lstStyle/>
          <a:p>
            <a:fld id="{11A08068-BA66-46C6-98A0-B320E6CCFCE8}" type="slidenum">
              <a:rPr lang="en-US" smtClean="0"/>
              <a:pPr/>
              <a:t>64</a:t>
            </a:fld>
            <a:endParaRPr lang="en-US"/>
          </a:p>
        </p:txBody>
      </p:sp>
      <p:graphicFrame>
        <p:nvGraphicFramePr>
          <p:cNvPr id="32" name="Diagram 31"/>
          <p:cNvGraphicFramePr/>
          <p:nvPr/>
        </p:nvGraphicFramePr>
        <p:xfrm>
          <a:off x="990600" y="1295400"/>
          <a:ext cx="7239000"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8" name="TextBox 27"/>
          <p:cNvSpPr txBox="1"/>
          <p:nvPr/>
        </p:nvSpPr>
        <p:spPr>
          <a:xfrm>
            <a:off x="3429000" y="2514600"/>
            <a:ext cx="2362200" cy="2862322"/>
          </a:xfrm>
          <a:prstGeom prst="rect">
            <a:avLst/>
          </a:prstGeom>
          <a:noFill/>
        </p:spPr>
        <p:txBody>
          <a:bodyPr wrap="square" rtlCol="0">
            <a:spAutoFit/>
          </a:bodyPr>
          <a:lstStyle/>
          <a:p>
            <a:pPr algn="ctr"/>
            <a:r>
              <a:rPr lang="en-US" sz="3600" dirty="0" smtClean="0"/>
              <a:t>ILLINET members and literacy providers</a:t>
            </a:r>
            <a:endParaRPr lang="en-US" sz="3600" dirty="0"/>
          </a:p>
        </p:txBody>
      </p:sp>
    </p:spTree>
    <p:extLst>
      <p:ext uri="{BB962C8B-B14F-4D97-AF65-F5344CB8AC3E}">
        <p14:creationId xmlns:p14="http://schemas.microsoft.com/office/powerpoint/2010/main" val="123272627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1143000"/>
          </a:xfrm>
        </p:spPr>
        <p:txBody>
          <a:bodyPr>
            <a:normAutofit/>
          </a:bodyPr>
          <a:lstStyle/>
          <a:p>
            <a:r>
              <a:rPr lang="en-US" dirty="0" smtClean="0"/>
              <a:t>What is “ILLINET”?</a:t>
            </a:r>
            <a:endParaRPr lang="en-US" dirty="0"/>
          </a:p>
        </p:txBody>
      </p:sp>
      <p:sp>
        <p:nvSpPr>
          <p:cNvPr id="4" name="Content Placeholder 3"/>
          <p:cNvSpPr>
            <a:spLocks noGrp="1"/>
          </p:cNvSpPr>
          <p:nvPr>
            <p:ph idx="1"/>
          </p:nvPr>
        </p:nvSpPr>
        <p:spPr>
          <a:xfrm>
            <a:off x="304800" y="1219200"/>
            <a:ext cx="8382000" cy="5105400"/>
          </a:xfrm>
        </p:spPr>
        <p:txBody>
          <a:bodyPr>
            <a:normAutofit fontScale="92500" lnSpcReduction="10000"/>
          </a:bodyPr>
          <a:lstStyle/>
          <a:p>
            <a:pPr algn="ctr">
              <a:buNone/>
            </a:pPr>
            <a:r>
              <a:rPr lang="en-US" u="sng" dirty="0" smtClean="0"/>
              <a:t>Il</a:t>
            </a:r>
            <a:r>
              <a:rPr lang="en-US" dirty="0" smtClean="0"/>
              <a:t>linois </a:t>
            </a:r>
            <a:r>
              <a:rPr lang="en-US" u="sng" dirty="0" smtClean="0"/>
              <a:t>L</a:t>
            </a:r>
            <a:r>
              <a:rPr lang="en-US" dirty="0" smtClean="0"/>
              <a:t>ibrary and </a:t>
            </a:r>
            <a:r>
              <a:rPr lang="en-US" u="sng" dirty="0" smtClean="0"/>
              <a:t>I</a:t>
            </a:r>
            <a:r>
              <a:rPr lang="en-US" dirty="0" smtClean="0"/>
              <a:t>nformation </a:t>
            </a:r>
            <a:r>
              <a:rPr lang="en-US" u="sng" dirty="0" smtClean="0"/>
              <a:t>Net</a:t>
            </a:r>
            <a:r>
              <a:rPr lang="en-US" dirty="0" smtClean="0"/>
              <a:t>work</a:t>
            </a:r>
          </a:p>
          <a:p>
            <a:endParaRPr lang="en-US" dirty="0" smtClean="0"/>
          </a:p>
          <a:p>
            <a:endParaRPr lang="en-US" dirty="0" smtClean="0"/>
          </a:p>
          <a:p>
            <a:endParaRPr lang="en-US" dirty="0" smtClean="0"/>
          </a:p>
          <a:p>
            <a:endParaRPr lang="en-US" dirty="0" smtClean="0"/>
          </a:p>
          <a:p>
            <a:pPr algn="ctr">
              <a:buNone/>
            </a:pPr>
            <a:r>
              <a:rPr lang="en-US" b="1" dirty="0" smtClean="0"/>
              <a:t>An ILLINET member library</a:t>
            </a:r>
          </a:p>
          <a:p>
            <a:pPr algn="ctr">
              <a:buNone/>
            </a:pPr>
            <a:r>
              <a:rPr lang="en-US" sz="6000" b="1" dirty="0" smtClean="0"/>
              <a:t>=</a:t>
            </a:r>
          </a:p>
          <a:p>
            <a:pPr algn="ctr">
              <a:buNone/>
            </a:pPr>
            <a:r>
              <a:rPr lang="en-US" b="1" dirty="0" smtClean="0"/>
              <a:t>Any library in Illinois that is a member of a library system</a:t>
            </a:r>
          </a:p>
        </p:txBody>
      </p:sp>
      <p:sp>
        <p:nvSpPr>
          <p:cNvPr id="6" name="Slide Number Placeholder 5"/>
          <p:cNvSpPr>
            <a:spLocks noGrp="1"/>
          </p:cNvSpPr>
          <p:nvPr>
            <p:ph type="sldNum" sz="quarter" idx="12"/>
          </p:nvPr>
        </p:nvSpPr>
        <p:spPr/>
        <p:txBody>
          <a:bodyPr/>
          <a:lstStyle/>
          <a:p>
            <a:fld id="{11A08068-BA66-46C6-98A0-B320E6CCFCE8}" type="slidenum">
              <a:rPr lang="en-US" smtClean="0"/>
              <a:pPr/>
              <a:t>65</a:t>
            </a:fld>
            <a:endParaRPr lang="en-US"/>
          </a:p>
        </p:txBody>
      </p:sp>
      <p:pic>
        <p:nvPicPr>
          <p:cNvPr id="27651" name="Picture 3" descr="C:\Users\acraig\AppData\Local\Microsoft\Windows\Temporary Internet Files\Content.IE5\V27O7BY3\MC900048356[1].wmf"/>
          <p:cNvPicPr>
            <a:picLocks noChangeAspect="1" noChangeArrowheads="1"/>
          </p:cNvPicPr>
          <p:nvPr/>
        </p:nvPicPr>
        <p:blipFill>
          <a:blip r:embed="rId2" cstate="print"/>
          <a:srcRect/>
          <a:stretch>
            <a:fillRect/>
          </a:stretch>
        </p:blipFill>
        <p:spPr bwMode="auto">
          <a:xfrm>
            <a:off x="4038600" y="1905000"/>
            <a:ext cx="946001" cy="1752600"/>
          </a:xfrm>
          <a:prstGeom prst="rect">
            <a:avLst/>
          </a:prstGeom>
          <a:noFill/>
        </p:spPr>
      </p:pic>
    </p:spTree>
    <p:extLst>
      <p:ext uri="{BB962C8B-B14F-4D97-AF65-F5344CB8AC3E}">
        <p14:creationId xmlns:p14="http://schemas.microsoft.com/office/powerpoint/2010/main" val="88092702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4" name="Picture 2" descr="http://www.illinetoclc.info/images/isl_il_logo2.jpg"/>
          <p:cNvPicPr>
            <a:picLocks noChangeAspect="1" noChangeArrowheads="1"/>
          </p:cNvPicPr>
          <p:nvPr/>
        </p:nvPicPr>
        <p:blipFill>
          <a:blip r:embed="rId3" cstate="print"/>
          <a:srcRect/>
          <a:stretch>
            <a:fillRect/>
          </a:stretch>
        </p:blipFill>
        <p:spPr bwMode="auto">
          <a:xfrm>
            <a:off x="3733800" y="4876800"/>
            <a:ext cx="1752600" cy="1765979"/>
          </a:xfrm>
          <a:prstGeom prst="rect">
            <a:avLst/>
          </a:prstGeom>
          <a:noFill/>
        </p:spPr>
      </p:pic>
      <p:sp>
        <p:nvSpPr>
          <p:cNvPr id="20483" name="Rectangle 24"/>
          <p:cNvSpPr>
            <a:spLocks noGrp="1" noChangeArrowheads="1"/>
          </p:cNvSpPr>
          <p:nvPr>
            <p:ph type="title"/>
          </p:nvPr>
        </p:nvSpPr>
        <p:spPr>
          <a:xfrm>
            <a:off x="609600" y="152400"/>
            <a:ext cx="7772400" cy="1371600"/>
          </a:xfrm>
        </p:spPr>
        <p:txBody>
          <a:bodyPr/>
          <a:lstStyle/>
          <a:p>
            <a:r>
              <a:rPr lang="en-US" sz="3600" b="1" i="1" dirty="0" smtClean="0"/>
              <a:t>Il</a:t>
            </a:r>
            <a:r>
              <a:rPr lang="en-US" sz="3600" i="1" dirty="0" smtClean="0"/>
              <a:t>linois </a:t>
            </a:r>
            <a:r>
              <a:rPr lang="en-US" sz="3600" b="1" i="1" dirty="0" smtClean="0"/>
              <a:t>L</a:t>
            </a:r>
            <a:r>
              <a:rPr lang="en-US" sz="3600" i="1" dirty="0" smtClean="0"/>
              <a:t>ibrary </a:t>
            </a:r>
            <a:r>
              <a:rPr lang="en-US" sz="3600" b="1" i="1" dirty="0" smtClean="0"/>
              <a:t>I</a:t>
            </a:r>
            <a:r>
              <a:rPr lang="en-US" sz="3600" i="1" dirty="0" smtClean="0"/>
              <a:t>nformation </a:t>
            </a:r>
            <a:r>
              <a:rPr lang="en-US" sz="3600" b="1" i="1" dirty="0" smtClean="0"/>
              <a:t>Net</a:t>
            </a:r>
            <a:r>
              <a:rPr lang="en-US" sz="3600" i="1" dirty="0" smtClean="0"/>
              <a:t>work</a:t>
            </a:r>
            <a:endParaRPr lang="en-US" sz="3600" dirty="0" smtClean="0"/>
          </a:p>
        </p:txBody>
      </p:sp>
      <p:sp>
        <p:nvSpPr>
          <p:cNvPr id="20484" name="Rectangle 25"/>
          <p:cNvSpPr>
            <a:spLocks noGrp="1" noChangeArrowheads="1"/>
          </p:cNvSpPr>
          <p:nvPr>
            <p:ph idx="1"/>
          </p:nvPr>
        </p:nvSpPr>
        <p:spPr>
          <a:xfrm>
            <a:off x="152400" y="1828800"/>
            <a:ext cx="8991600" cy="4724400"/>
          </a:xfrm>
        </p:spPr>
        <p:txBody>
          <a:bodyPr>
            <a:normAutofit/>
          </a:bodyPr>
          <a:lstStyle/>
          <a:p>
            <a:pPr marL="628650" lvl="1" indent="-304800" eaLnBrk="1" hangingPunct="1">
              <a:spcBef>
                <a:spcPct val="0"/>
              </a:spcBef>
            </a:pPr>
            <a:r>
              <a:rPr lang="en-US" dirty="0" smtClean="0"/>
              <a:t>Each library/library organization must belong to one of the library systems to qualify for SOS/ISL services and grants</a:t>
            </a:r>
          </a:p>
          <a:p>
            <a:pPr marL="628650" lvl="1" indent="-304800" eaLnBrk="1" hangingPunct="1">
              <a:spcBef>
                <a:spcPct val="0"/>
              </a:spcBef>
            </a:pPr>
            <a:r>
              <a:rPr lang="en-US" dirty="0" smtClean="0"/>
              <a:t>Certification annually verifies that libraries meet system membership criteria</a:t>
            </a:r>
          </a:p>
          <a:p>
            <a:pPr marL="628650" lvl="1" indent="-304800" eaLnBrk="1" hangingPunct="1">
              <a:spcBef>
                <a:spcPct val="0"/>
              </a:spcBef>
            </a:pPr>
            <a:r>
              <a:rPr lang="en-US" dirty="0" smtClean="0"/>
              <a:t>Each ILLINET member has made a commitment to resource sharing </a:t>
            </a:r>
          </a:p>
          <a:p>
            <a:pPr marL="304800" indent="-304800" eaLnBrk="1" hangingPunct="1">
              <a:spcBef>
                <a:spcPct val="0"/>
              </a:spcBef>
            </a:pPr>
            <a:endParaRPr lang="en-US" dirty="0" smtClean="0"/>
          </a:p>
        </p:txBody>
      </p:sp>
      <p:sp>
        <p:nvSpPr>
          <p:cNvPr id="29" name="Slide Number Placeholder 28"/>
          <p:cNvSpPr>
            <a:spLocks noGrp="1"/>
          </p:cNvSpPr>
          <p:nvPr>
            <p:ph type="sldNum" sz="quarter" idx="12"/>
          </p:nvPr>
        </p:nvSpPr>
        <p:spPr/>
        <p:txBody>
          <a:bodyPr/>
          <a:lstStyle/>
          <a:p>
            <a:fld id="{11A08068-BA66-46C6-98A0-B320E6CCFCE8}" type="slidenum">
              <a:rPr lang="en-US" smtClean="0"/>
              <a:pPr/>
              <a:t>66</a:t>
            </a:fld>
            <a:endParaRPr lang="en-US"/>
          </a:p>
        </p:txBody>
      </p:sp>
    </p:spTree>
    <p:extLst>
      <p:ext uri="{BB962C8B-B14F-4D97-AF65-F5344CB8AC3E}">
        <p14:creationId xmlns:p14="http://schemas.microsoft.com/office/powerpoint/2010/main" val="177792974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25"/>
          <p:cNvSpPr>
            <a:spLocks noGrp="1" noChangeArrowheads="1"/>
          </p:cNvSpPr>
          <p:nvPr>
            <p:ph type="title"/>
          </p:nvPr>
        </p:nvSpPr>
        <p:spPr>
          <a:xfrm>
            <a:off x="609600" y="0"/>
            <a:ext cx="7772400" cy="1447800"/>
          </a:xfrm>
        </p:spPr>
        <p:txBody>
          <a:bodyPr/>
          <a:lstStyle/>
          <a:p>
            <a:pPr eaLnBrk="1" hangingPunct="1"/>
            <a:r>
              <a:rPr lang="en-US" dirty="0" smtClean="0"/>
              <a:t>Illinois’ Library Systems:</a:t>
            </a:r>
            <a:br>
              <a:rPr lang="en-US" dirty="0" smtClean="0"/>
            </a:br>
            <a:r>
              <a:rPr lang="en-US" dirty="0" smtClean="0"/>
              <a:t>then and now</a:t>
            </a:r>
          </a:p>
        </p:txBody>
      </p:sp>
      <p:sp>
        <p:nvSpPr>
          <p:cNvPr id="20485" name="Rectangle 26"/>
          <p:cNvSpPr>
            <a:spLocks noGrp="1" noChangeArrowheads="1"/>
          </p:cNvSpPr>
          <p:nvPr>
            <p:ph idx="1"/>
          </p:nvPr>
        </p:nvSpPr>
        <p:spPr>
          <a:xfrm>
            <a:off x="228600" y="1600200"/>
            <a:ext cx="8686800" cy="5257800"/>
          </a:xfrm>
        </p:spPr>
        <p:txBody>
          <a:bodyPr>
            <a:normAutofit/>
          </a:bodyPr>
          <a:lstStyle/>
          <a:p>
            <a:pPr marL="304800" indent="-304800" eaLnBrk="1" hangingPunct="1">
              <a:spcBef>
                <a:spcPct val="0"/>
              </a:spcBef>
            </a:pPr>
            <a:r>
              <a:rPr lang="en-US" sz="2000" dirty="0" smtClean="0"/>
              <a:t>Began in 1965; established by statute; receive direct appropriation</a:t>
            </a:r>
          </a:p>
          <a:p>
            <a:pPr marL="304800" indent="-304800" eaLnBrk="1" hangingPunct="1">
              <a:spcBef>
                <a:spcPts val="500"/>
              </a:spcBef>
            </a:pPr>
            <a:r>
              <a:rPr lang="en-US" sz="2000" dirty="0" smtClean="0"/>
              <a:t>Annual formula based grant from State Library with state dollars</a:t>
            </a:r>
          </a:p>
          <a:p>
            <a:pPr marL="304800" indent="-304800" eaLnBrk="1" hangingPunct="1">
              <a:spcBef>
                <a:spcPts val="500"/>
              </a:spcBef>
            </a:pPr>
            <a:r>
              <a:rPr lang="en-US" sz="2000" dirty="0" smtClean="0"/>
              <a:t>Funding has fluctuated:</a:t>
            </a:r>
          </a:p>
          <a:p>
            <a:pPr marL="704850" lvl="1" eaLnBrk="1" hangingPunct="1">
              <a:spcBef>
                <a:spcPts val="500"/>
              </a:spcBef>
            </a:pPr>
            <a:r>
              <a:rPr lang="en-US" sz="2000" dirty="0" smtClean="0"/>
              <a:t>Now, $15 million</a:t>
            </a:r>
          </a:p>
          <a:p>
            <a:pPr marL="704850" lvl="1" eaLnBrk="1" hangingPunct="1">
              <a:spcBef>
                <a:spcPts val="500"/>
              </a:spcBef>
            </a:pPr>
            <a:r>
              <a:rPr lang="en-US" sz="2000" dirty="0" smtClean="0"/>
              <a:t>Zenith of $20 million FY03</a:t>
            </a:r>
          </a:p>
          <a:p>
            <a:pPr marL="304800" indent="-304800" eaLnBrk="1" hangingPunct="1">
              <a:spcBef>
                <a:spcPts val="500"/>
              </a:spcBef>
            </a:pPr>
            <a:r>
              <a:rPr lang="en-US" sz="2000" dirty="0" smtClean="0"/>
              <a:t>18 then; 3 now</a:t>
            </a:r>
          </a:p>
          <a:p>
            <a:pPr marL="304800" indent="-304800" eaLnBrk="1" hangingPunct="1">
              <a:spcBef>
                <a:spcPts val="500"/>
              </a:spcBef>
            </a:pPr>
            <a:r>
              <a:rPr lang="en-US" sz="2000" dirty="0" smtClean="0"/>
              <a:t>Then, critical services:</a:t>
            </a:r>
          </a:p>
          <a:p>
            <a:pPr marL="704850" lvl="1" eaLnBrk="1" hangingPunct="1">
              <a:spcBef>
                <a:spcPts val="400"/>
              </a:spcBef>
            </a:pPr>
            <a:r>
              <a:rPr lang="en-US" sz="1800" dirty="0" smtClean="0"/>
              <a:t>Collections, ILL, reference, library development</a:t>
            </a:r>
          </a:p>
          <a:p>
            <a:pPr marL="304800" indent="-304800" eaLnBrk="1" hangingPunct="1">
              <a:spcBef>
                <a:spcPts val="500"/>
              </a:spcBef>
            </a:pPr>
            <a:r>
              <a:rPr lang="en-US" sz="2000" dirty="0" smtClean="0"/>
              <a:t>Now, critical services:</a:t>
            </a:r>
          </a:p>
          <a:p>
            <a:pPr marL="704850" lvl="1" eaLnBrk="1" hangingPunct="1">
              <a:spcBef>
                <a:spcPts val="400"/>
              </a:spcBef>
            </a:pPr>
            <a:r>
              <a:rPr lang="en-US" sz="1800" dirty="0" smtClean="0"/>
              <a:t>Delivery, </a:t>
            </a:r>
            <a:r>
              <a:rPr lang="en-US" sz="1800" dirty="0" err="1" smtClean="0"/>
              <a:t>consortial</a:t>
            </a:r>
            <a:r>
              <a:rPr lang="en-US" sz="1800" dirty="0" smtClean="0"/>
              <a:t> catalogs of 800+ Illinois libraries</a:t>
            </a:r>
          </a:p>
          <a:p>
            <a:pPr marL="304800" indent="-304800" eaLnBrk="1" hangingPunct="1">
              <a:spcBef>
                <a:spcPts val="500"/>
              </a:spcBef>
            </a:pPr>
            <a:r>
              <a:rPr lang="en-US" sz="2000" dirty="0" smtClean="0"/>
              <a:t>Then and now, critical services:</a:t>
            </a:r>
          </a:p>
          <a:p>
            <a:pPr marL="704850" lvl="1" eaLnBrk="1" hangingPunct="1">
              <a:spcBef>
                <a:spcPts val="400"/>
              </a:spcBef>
            </a:pPr>
            <a:r>
              <a:rPr lang="en-US" sz="1800" dirty="0" smtClean="0"/>
              <a:t>Training, consulting</a:t>
            </a:r>
          </a:p>
        </p:txBody>
      </p:sp>
      <p:pic>
        <p:nvPicPr>
          <p:cNvPr id="73729" name="Picture 1" descr="C:\Users\acraig\AppData\Local\Microsoft\Windows\Temporary Internet Files\Content.IE5\V27O7BY3\1960simage[1].jpg"/>
          <p:cNvPicPr>
            <a:picLocks noChangeAspect="1" noChangeArrowheads="1"/>
          </p:cNvPicPr>
          <p:nvPr/>
        </p:nvPicPr>
        <p:blipFill>
          <a:blip r:embed="rId2" cstate="print"/>
          <a:srcRect/>
          <a:stretch>
            <a:fillRect/>
          </a:stretch>
        </p:blipFill>
        <p:spPr bwMode="auto">
          <a:xfrm>
            <a:off x="6477000" y="2895600"/>
            <a:ext cx="2344470" cy="2152650"/>
          </a:xfrm>
          <a:prstGeom prst="rect">
            <a:avLst/>
          </a:prstGeom>
          <a:noFill/>
        </p:spPr>
      </p:pic>
    </p:spTree>
    <p:extLst>
      <p:ext uri="{BB962C8B-B14F-4D97-AF65-F5344CB8AC3E}">
        <p14:creationId xmlns:p14="http://schemas.microsoft.com/office/powerpoint/2010/main" val="278361356"/>
      </p:ext>
    </p:extLst>
  </p:cSld>
  <p:clrMapOvr>
    <a:masterClrMapping/>
  </p:clrMapOvr>
  <p:transition xmlns:p14="http://schemas.microsoft.com/office/powerpoint/2010/mai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descr="http://home.enter.vg/badhumour/sports/streakers.jpg"/>
          <p:cNvPicPr>
            <a:picLocks noGrp="1" noChangeAspect="1" noChangeArrowheads="1"/>
          </p:cNvPicPr>
          <p:nvPr>
            <p:ph type="title"/>
          </p:nvPr>
        </p:nvPicPr>
        <p:blipFill>
          <a:blip r:embed="rId2" cstate="print"/>
          <a:stretch>
            <a:fillRect/>
          </a:stretch>
        </p:blipFill>
        <p:spPr>
          <a:xfrm>
            <a:off x="6477000" y="1066800"/>
            <a:ext cx="2286000" cy="1708785"/>
          </a:xfrm>
          <a:ln w="38100">
            <a:solidFill>
              <a:srgbClr val="000000"/>
            </a:solidFill>
          </a:ln>
        </p:spPr>
      </p:pic>
      <p:sp>
        <p:nvSpPr>
          <p:cNvPr id="4099" name="Rectangle 3"/>
          <p:cNvSpPr>
            <a:spLocks noGrp="1" noChangeArrowheads="1"/>
          </p:cNvSpPr>
          <p:nvPr>
            <p:ph idx="1"/>
          </p:nvPr>
        </p:nvSpPr>
        <p:spPr>
          <a:xfrm>
            <a:off x="0" y="1219200"/>
            <a:ext cx="5638800" cy="4876800"/>
          </a:xfrm>
        </p:spPr>
        <p:txBody>
          <a:bodyPr>
            <a:noAutofit/>
          </a:bodyPr>
          <a:lstStyle/>
          <a:p>
            <a:endParaRPr lang="en-US" sz="2800" dirty="0"/>
          </a:p>
          <a:p>
            <a:r>
              <a:rPr lang="en-US" sz="2800" dirty="0"/>
              <a:t>Streaking is a fad.</a:t>
            </a:r>
          </a:p>
          <a:p>
            <a:endParaRPr lang="en-US" sz="2800" dirty="0"/>
          </a:p>
          <a:p>
            <a:endParaRPr lang="en-US" sz="2800" dirty="0"/>
          </a:p>
          <a:p>
            <a:r>
              <a:rPr lang="en-US" sz="2800" dirty="0"/>
              <a:t>The Moped is a </a:t>
            </a:r>
            <a:r>
              <a:rPr lang="en-US" sz="2800" dirty="0" smtClean="0"/>
              <a:t>popular mode </a:t>
            </a:r>
            <a:r>
              <a:rPr lang="en-US" sz="2800" dirty="0"/>
              <a:t>of transportation.</a:t>
            </a:r>
          </a:p>
          <a:p>
            <a:pPr>
              <a:buFontTx/>
              <a:buNone/>
            </a:pPr>
            <a:r>
              <a:rPr lang="en-US" sz="2800" dirty="0"/>
              <a:t> </a:t>
            </a:r>
          </a:p>
          <a:p>
            <a:r>
              <a:rPr lang="en-US" sz="2800" dirty="0" smtClean="0"/>
              <a:t>President Nixon resigns after impeachment begins.</a:t>
            </a:r>
            <a:endParaRPr lang="en-US" sz="2800" dirty="0"/>
          </a:p>
          <a:p>
            <a:endParaRPr lang="en-US" sz="2800" dirty="0"/>
          </a:p>
        </p:txBody>
      </p:sp>
      <p:sp>
        <p:nvSpPr>
          <p:cNvPr id="13" name="Slide Number Placeholder 5"/>
          <p:cNvSpPr>
            <a:spLocks noGrp="1"/>
          </p:cNvSpPr>
          <p:nvPr>
            <p:ph type="sldNum" sz="quarter" idx="12"/>
          </p:nvPr>
        </p:nvSpPr>
        <p:spPr/>
        <p:txBody>
          <a:bodyPr/>
          <a:lstStyle/>
          <a:p>
            <a:fld id="{FABD3E81-509D-42C3-A161-9A5B0F62F897}" type="slidenum">
              <a:rPr lang="en-US"/>
              <a:pPr/>
              <a:t>68</a:t>
            </a:fld>
            <a:endParaRPr lang="en-US"/>
          </a:p>
        </p:txBody>
      </p:sp>
      <p:sp>
        <p:nvSpPr>
          <p:cNvPr id="4102" name="Text Box 6"/>
          <p:cNvSpPr txBox="1">
            <a:spLocks noChangeArrowheads="1"/>
          </p:cNvSpPr>
          <p:nvPr/>
        </p:nvSpPr>
        <p:spPr bwMode="auto">
          <a:xfrm>
            <a:off x="533400" y="381000"/>
            <a:ext cx="8001000" cy="457200"/>
          </a:xfrm>
          <a:prstGeom prst="rect">
            <a:avLst/>
          </a:prstGeom>
          <a:noFill/>
          <a:ln w="9525">
            <a:noFill/>
            <a:miter lim="800000"/>
            <a:headEnd/>
            <a:tailEnd/>
          </a:ln>
          <a:effectLst/>
        </p:spPr>
        <p:txBody>
          <a:bodyPr>
            <a:spAutoFit/>
          </a:bodyPr>
          <a:lstStyle/>
          <a:p>
            <a:pPr>
              <a:spcBef>
                <a:spcPct val="50000"/>
              </a:spcBef>
            </a:pPr>
            <a:endParaRPr lang="en-US" sz="2400">
              <a:latin typeface="Times New Roman" charset="0"/>
            </a:endParaRPr>
          </a:p>
        </p:txBody>
      </p:sp>
      <p:sp>
        <p:nvSpPr>
          <p:cNvPr id="4103" name="Text Box 7"/>
          <p:cNvSpPr txBox="1">
            <a:spLocks noChangeArrowheads="1"/>
          </p:cNvSpPr>
          <p:nvPr/>
        </p:nvSpPr>
        <p:spPr bwMode="auto">
          <a:xfrm>
            <a:off x="-5867400" y="304800"/>
            <a:ext cx="8153400" cy="457200"/>
          </a:xfrm>
          <a:prstGeom prst="rect">
            <a:avLst/>
          </a:prstGeom>
          <a:noFill/>
          <a:ln w="9525">
            <a:noFill/>
            <a:miter lim="800000"/>
            <a:headEnd/>
            <a:tailEnd/>
          </a:ln>
          <a:effectLst/>
        </p:spPr>
        <p:txBody>
          <a:bodyPr>
            <a:spAutoFit/>
          </a:bodyPr>
          <a:lstStyle/>
          <a:p>
            <a:pPr>
              <a:spcBef>
                <a:spcPct val="50000"/>
              </a:spcBef>
            </a:pPr>
            <a:endParaRPr lang="en-US" sz="2400">
              <a:latin typeface="Times New Roman" charset="0"/>
            </a:endParaRPr>
          </a:p>
        </p:txBody>
      </p:sp>
      <p:sp>
        <p:nvSpPr>
          <p:cNvPr id="4105" name="WordArt 9"/>
          <p:cNvSpPr>
            <a:spLocks noChangeArrowheads="1" noChangeShapeType="1" noTextEdit="1"/>
          </p:cNvSpPr>
          <p:nvPr/>
        </p:nvSpPr>
        <p:spPr bwMode="auto">
          <a:xfrm>
            <a:off x="457200" y="228600"/>
            <a:ext cx="1447800" cy="762000"/>
          </a:xfrm>
          <a:prstGeom prst="rect">
            <a:avLst/>
          </a:prstGeom>
        </p:spPr>
        <p:txBody>
          <a:bodyPr wrap="none" fromWordArt="1">
            <a:prstTxWarp prst="textDoubleWave1">
              <a:avLst>
                <a:gd name="adj1" fmla="val 6500"/>
                <a:gd name="adj2" fmla="val 0"/>
              </a:avLst>
            </a:prstTxWarp>
          </a:bodyPr>
          <a:lstStyle/>
          <a:p>
            <a:pPr algn="ctr"/>
            <a:r>
              <a:rPr lang="en-US" sz="3600" kern="10" spc="-360" dirty="0">
                <a:ln w="12700">
                  <a:solidFill>
                    <a:srgbClr val="000099"/>
                  </a:solidFill>
                  <a:round/>
                  <a:headEnd/>
                  <a:tailEnd/>
                </a:ln>
                <a:solidFill>
                  <a:srgbClr val="33CCFF"/>
                </a:solidFill>
                <a:effectLst>
                  <a:outerShdw dist="125724" dir="18900000" algn="ctr" rotWithShape="0">
                    <a:srgbClr val="000099"/>
                  </a:outerShdw>
                </a:effectLst>
                <a:latin typeface="Impact"/>
              </a:rPr>
              <a:t>1974</a:t>
            </a:r>
          </a:p>
        </p:txBody>
      </p:sp>
      <p:sp>
        <p:nvSpPr>
          <p:cNvPr id="4109" name="Rectangle 13"/>
          <p:cNvSpPr>
            <a:spLocks noChangeArrowheads="1"/>
          </p:cNvSpPr>
          <p:nvPr/>
        </p:nvSpPr>
        <p:spPr bwMode="auto">
          <a:xfrm>
            <a:off x="2495550" y="2076450"/>
            <a:ext cx="9144000" cy="0"/>
          </a:xfrm>
          <a:prstGeom prst="rect">
            <a:avLst/>
          </a:prstGeom>
          <a:solidFill>
            <a:srgbClr val="F9F9F9"/>
          </a:solidFill>
          <a:ln w="9525">
            <a:noFill/>
            <a:miter lim="800000"/>
            <a:headEnd/>
            <a:tailEnd/>
          </a:ln>
          <a:effectLst/>
        </p:spPr>
        <p:txBody>
          <a:bodyPr lIns="158700" bIns="79350">
            <a:spAutoFit/>
          </a:bodyPr>
          <a:lstStyle/>
          <a:p>
            <a:endParaRPr lang="en-US"/>
          </a:p>
        </p:txBody>
      </p:sp>
      <p:cxnSp>
        <p:nvCxnSpPr>
          <p:cNvPr id="11" name="Straight Connector 10"/>
          <p:cNvCxnSpPr/>
          <p:nvPr/>
        </p:nvCxnSpPr>
        <p:spPr>
          <a:xfrm>
            <a:off x="6172200" y="1981200"/>
            <a:ext cx="2743200" cy="0"/>
          </a:xfrm>
          <a:prstGeom prst="line">
            <a:avLst/>
          </a:prstGeom>
          <a:ln w="1778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798939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idx="1"/>
          </p:nvPr>
        </p:nvSpPr>
        <p:spPr/>
        <p:txBody>
          <a:bodyPr/>
          <a:lstStyle/>
          <a:p>
            <a:pPr>
              <a:lnSpc>
                <a:spcPct val="90000"/>
              </a:lnSpc>
              <a:buFontTx/>
              <a:buNone/>
            </a:pPr>
            <a:r>
              <a:rPr lang="en-US" sz="2000" b="1" dirty="0"/>
              <a:t>Online Computer Library Center (OCLC)</a:t>
            </a:r>
          </a:p>
          <a:p>
            <a:pPr>
              <a:lnSpc>
                <a:spcPct val="90000"/>
              </a:lnSpc>
            </a:pPr>
            <a:r>
              <a:rPr lang="en-US" sz="2000" dirty="0"/>
              <a:t>The “OCLC </a:t>
            </a:r>
            <a:r>
              <a:rPr lang="en-US" sz="2000" dirty="0" smtClean="0"/>
              <a:t>Experiment” to </a:t>
            </a:r>
            <a:r>
              <a:rPr lang="en-US" sz="2000" dirty="0"/>
              <a:t>use OCLC for cooperative </a:t>
            </a:r>
            <a:r>
              <a:rPr lang="en-US" sz="2000" dirty="0" smtClean="0"/>
              <a:t>cataloging begins </a:t>
            </a:r>
            <a:r>
              <a:rPr lang="en-US" sz="2000" dirty="0"/>
              <a:t>with a federal </a:t>
            </a:r>
            <a:r>
              <a:rPr lang="en-US" sz="2000" dirty="0" smtClean="0"/>
              <a:t>grant award </a:t>
            </a:r>
            <a:r>
              <a:rPr lang="en-US" sz="2000" dirty="0"/>
              <a:t>of Library Services and Construction Act (LSCA</a:t>
            </a:r>
            <a:r>
              <a:rPr lang="en-US" sz="2000" dirty="0" smtClean="0"/>
              <a:t>) funds.  </a:t>
            </a:r>
            <a:r>
              <a:rPr lang="en-US" sz="2000" dirty="0"/>
              <a:t>The first Illinois OCLC members include:</a:t>
            </a:r>
          </a:p>
          <a:p>
            <a:pPr lvl="1">
              <a:lnSpc>
                <a:spcPct val="90000"/>
              </a:lnSpc>
            </a:pPr>
            <a:r>
              <a:rPr lang="en-US" sz="2000" dirty="0"/>
              <a:t>Illinois State Library</a:t>
            </a:r>
          </a:p>
          <a:p>
            <a:pPr lvl="1">
              <a:lnSpc>
                <a:spcPct val="90000"/>
              </a:lnSpc>
            </a:pPr>
            <a:r>
              <a:rPr lang="en-US" sz="2000" dirty="0"/>
              <a:t>Chicago Public Library</a:t>
            </a:r>
          </a:p>
          <a:p>
            <a:pPr lvl="1">
              <a:lnSpc>
                <a:spcPct val="90000"/>
              </a:lnSpc>
            </a:pPr>
            <a:r>
              <a:rPr lang="en-US" sz="2000" dirty="0"/>
              <a:t>University of Illinois </a:t>
            </a:r>
          </a:p>
          <a:p>
            <a:pPr>
              <a:lnSpc>
                <a:spcPct val="90000"/>
              </a:lnSpc>
            </a:pPr>
            <a:r>
              <a:rPr lang="en-US" sz="2000" dirty="0"/>
              <a:t>An additional Illinois Board of Education grant </a:t>
            </a:r>
            <a:r>
              <a:rPr lang="en-US" sz="2000" dirty="0" smtClean="0"/>
              <a:t>is awarded </a:t>
            </a:r>
            <a:r>
              <a:rPr lang="en-US" sz="2000" dirty="0"/>
              <a:t>to the Illinois State Library to expand the </a:t>
            </a:r>
            <a:r>
              <a:rPr lang="en-US" sz="2000" dirty="0" smtClean="0"/>
              <a:t>OCLC program </a:t>
            </a:r>
            <a:r>
              <a:rPr lang="en-US" sz="2000" dirty="0"/>
              <a:t>to additional academic libraries.</a:t>
            </a:r>
          </a:p>
          <a:p>
            <a:pPr>
              <a:lnSpc>
                <a:spcPct val="90000"/>
              </a:lnSpc>
              <a:buFontTx/>
              <a:buNone/>
            </a:pPr>
            <a:endParaRPr lang="en-US" sz="2000" dirty="0"/>
          </a:p>
          <a:p>
            <a:pPr>
              <a:lnSpc>
                <a:spcPct val="90000"/>
              </a:lnSpc>
            </a:pPr>
            <a:endParaRPr lang="en-US" sz="2000" dirty="0"/>
          </a:p>
        </p:txBody>
      </p:sp>
      <p:sp>
        <p:nvSpPr>
          <p:cNvPr id="10" name="Slide Number Placeholder 5"/>
          <p:cNvSpPr>
            <a:spLocks noGrp="1"/>
          </p:cNvSpPr>
          <p:nvPr>
            <p:ph type="sldNum" sz="quarter" idx="12"/>
          </p:nvPr>
        </p:nvSpPr>
        <p:spPr/>
        <p:txBody>
          <a:bodyPr/>
          <a:lstStyle/>
          <a:p>
            <a:fld id="{F535A06D-5844-4687-831A-9A1A21B52C87}" type="slidenum">
              <a:rPr lang="en-US"/>
              <a:pPr/>
              <a:t>69</a:t>
            </a:fld>
            <a:endParaRPr lang="en-US"/>
          </a:p>
        </p:txBody>
      </p:sp>
      <p:pic>
        <p:nvPicPr>
          <p:cNvPr id="5126" name="Picture 6" descr="http://www.mises.org/images2/experiment.gif"/>
          <p:cNvPicPr>
            <a:picLocks noChangeAspect="1" noChangeArrowheads="1"/>
          </p:cNvPicPr>
          <p:nvPr/>
        </p:nvPicPr>
        <p:blipFill>
          <a:blip r:embed="rId2" cstate="print"/>
          <a:srcRect/>
          <a:stretch>
            <a:fillRect/>
          </a:stretch>
        </p:blipFill>
        <p:spPr bwMode="auto">
          <a:xfrm>
            <a:off x="6019800" y="5181600"/>
            <a:ext cx="1981200" cy="1512888"/>
          </a:xfrm>
          <a:prstGeom prst="rect">
            <a:avLst/>
          </a:prstGeom>
          <a:noFill/>
        </p:spPr>
      </p:pic>
      <p:sp>
        <p:nvSpPr>
          <p:cNvPr id="5127" name="Text Box 7"/>
          <p:cNvSpPr txBox="1">
            <a:spLocks noChangeArrowheads="1"/>
          </p:cNvSpPr>
          <p:nvPr/>
        </p:nvSpPr>
        <p:spPr bwMode="auto">
          <a:xfrm>
            <a:off x="4876800" y="2362200"/>
            <a:ext cx="685800" cy="398463"/>
          </a:xfrm>
          <a:prstGeom prst="rect">
            <a:avLst/>
          </a:prstGeom>
          <a:noFill/>
          <a:ln w="9525">
            <a:noFill/>
            <a:miter lim="800000"/>
            <a:headEnd/>
            <a:tailEnd/>
          </a:ln>
          <a:effectLst/>
        </p:spPr>
        <p:txBody>
          <a:bodyPr>
            <a:spAutoFit/>
          </a:bodyPr>
          <a:lstStyle/>
          <a:p>
            <a:pPr>
              <a:spcBef>
                <a:spcPct val="50000"/>
              </a:spcBef>
            </a:pPr>
            <a:r>
              <a:rPr lang="en-US" sz="800" b="1">
                <a:latin typeface="Times New Roman" charset="0"/>
              </a:rPr>
              <a:t>     </a:t>
            </a:r>
          </a:p>
          <a:p>
            <a:pPr>
              <a:spcBef>
                <a:spcPct val="50000"/>
              </a:spcBef>
            </a:pPr>
            <a:r>
              <a:rPr lang="en-US" sz="800" b="1">
                <a:latin typeface="Times New Roman" charset="0"/>
              </a:rPr>
              <a:t> </a:t>
            </a:r>
            <a:endParaRPr lang="en-US" sz="800" b="1">
              <a:solidFill>
                <a:schemeClr val="accent2"/>
              </a:solidFill>
              <a:latin typeface="Times New Roman" charset="0"/>
            </a:endParaRPr>
          </a:p>
        </p:txBody>
      </p:sp>
      <p:sp>
        <p:nvSpPr>
          <p:cNvPr id="9" name="Title 4"/>
          <p:cNvSpPr>
            <a:spLocks noGrp="1"/>
          </p:cNvSpPr>
          <p:nvPr>
            <p:ph type="title"/>
          </p:nvPr>
        </p:nvSpPr>
        <p:spPr>
          <a:xfrm>
            <a:off x="457200" y="762000"/>
            <a:ext cx="8229600" cy="655638"/>
          </a:xfrm>
        </p:spPr>
        <p:txBody>
          <a:bodyPr>
            <a:normAutofit fontScale="90000"/>
          </a:bodyPr>
          <a:lstStyle/>
          <a:p>
            <a:r>
              <a:rPr lang="en-US" dirty="0" smtClean="0"/>
              <a:t>Meanwhile in Illinois…</a:t>
            </a:r>
            <a:endParaRPr lang="en-US" dirty="0"/>
          </a:p>
        </p:txBody>
      </p:sp>
      <p:sp>
        <p:nvSpPr>
          <p:cNvPr id="8" name="WordArt 9"/>
          <p:cNvSpPr>
            <a:spLocks noChangeArrowheads="1" noChangeShapeType="1" noTextEdit="1"/>
          </p:cNvSpPr>
          <p:nvPr/>
        </p:nvSpPr>
        <p:spPr bwMode="auto">
          <a:xfrm>
            <a:off x="457200" y="228600"/>
            <a:ext cx="1447800" cy="762000"/>
          </a:xfrm>
          <a:prstGeom prst="rect">
            <a:avLst/>
          </a:prstGeom>
        </p:spPr>
        <p:txBody>
          <a:bodyPr wrap="none" fromWordArt="1">
            <a:prstTxWarp prst="textDoubleWave1">
              <a:avLst>
                <a:gd name="adj1" fmla="val 6500"/>
                <a:gd name="adj2" fmla="val 0"/>
              </a:avLst>
            </a:prstTxWarp>
          </a:bodyPr>
          <a:lstStyle/>
          <a:p>
            <a:pPr algn="ctr"/>
            <a:r>
              <a:rPr lang="en-US" sz="3600" kern="10" spc="-360" dirty="0">
                <a:ln w="12700">
                  <a:solidFill>
                    <a:srgbClr val="000099"/>
                  </a:solidFill>
                  <a:round/>
                  <a:headEnd/>
                  <a:tailEnd/>
                </a:ln>
                <a:solidFill>
                  <a:srgbClr val="33CCFF"/>
                </a:solidFill>
                <a:effectLst>
                  <a:outerShdw dist="125724" dir="18900000" algn="ctr" rotWithShape="0">
                    <a:srgbClr val="000099"/>
                  </a:outerShdw>
                </a:effectLst>
                <a:latin typeface="Impact"/>
              </a:rPr>
              <a:t>1974</a:t>
            </a:r>
          </a:p>
        </p:txBody>
      </p:sp>
    </p:spTree>
    <p:extLst>
      <p:ext uri="{BB962C8B-B14F-4D97-AF65-F5344CB8AC3E}">
        <p14:creationId xmlns:p14="http://schemas.microsoft.com/office/powerpoint/2010/main" val="6300175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00903" y="764093"/>
            <a:ext cx="4958327" cy="954107"/>
          </a:xfrm>
          <a:prstGeom prst="rect">
            <a:avLst/>
          </a:prstGeom>
          <a:noFill/>
        </p:spPr>
        <p:txBody>
          <a:bodyPr wrap="square" rtlCol="0">
            <a:spAutoFit/>
          </a:bodyPr>
          <a:lstStyle/>
          <a:p>
            <a:r>
              <a:rPr lang="en-US" sz="2800" dirty="0" smtClean="0"/>
              <a:t>1980: President Jimmy Carter is running for re-election. </a:t>
            </a:r>
            <a:endParaRPr lang="en-US" sz="2800" dirty="0"/>
          </a:p>
        </p:txBody>
      </p:sp>
      <p:pic>
        <p:nvPicPr>
          <p:cNvPr id="3" name="Picture 2"/>
          <p:cNvPicPr>
            <a:picLocks noChangeAspect="1"/>
          </p:cNvPicPr>
          <p:nvPr/>
        </p:nvPicPr>
        <p:blipFill>
          <a:blip r:embed="rId3"/>
          <a:stretch>
            <a:fillRect/>
          </a:stretch>
        </p:blipFill>
        <p:spPr>
          <a:xfrm>
            <a:off x="1000903" y="2351449"/>
            <a:ext cx="6109955" cy="4140927"/>
          </a:xfrm>
          <a:prstGeom prst="rect">
            <a:avLst/>
          </a:prstGeom>
        </p:spPr>
      </p:pic>
      <p:pic>
        <p:nvPicPr>
          <p:cNvPr id="4" name="Picture 3"/>
          <p:cNvPicPr>
            <a:picLocks noChangeAspect="1"/>
          </p:cNvPicPr>
          <p:nvPr/>
        </p:nvPicPr>
        <p:blipFill>
          <a:blip r:embed="rId4"/>
          <a:stretch>
            <a:fillRect/>
          </a:stretch>
        </p:blipFill>
        <p:spPr>
          <a:xfrm>
            <a:off x="6171896" y="764093"/>
            <a:ext cx="2857500" cy="2844800"/>
          </a:xfrm>
          <a:prstGeom prst="rect">
            <a:avLst/>
          </a:prstGeom>
        </p:spPr>
      </p:pic>
    </p:spTree>
    <p:extLst>
      <p:ext uri="{BB962C8B-B14F-4D97-AF65-F5344CB8AC3E}">
        <p14:creationId xmlns:p14="http://schemas.microsoft.com/office/powerpoint/2010/main" val="4254190318"/>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p:cNvSpPr>
            <a:spLocks noGrp="1" noChangeArrowheads="1"/>
          </p:cNvSpPr>
          <p:nvPr>
            <p:ph idx="1"/>
          </p:nvPr>
        </p:nvSpPr>
        <p:spPr/>
        <p:txBody>
          <a:bodyPr>
            <a:normAutofit/>
          </a:bodyPr>
          <a:lstStyle/>
          <a:p>
            <a:r>
              <a:rPr lang="en-US" sz="2800" dirty="0" smtClean="0"/>
              <a:t>The first Star Wars Movie is released.   </a:t>
            </a:r>
          </a:p>
          <a:p>
            <a:endParaRPr lang="en-US" sz="2800" dirty="0" smtClean="0"/>
          </a:p>
          <a:p>
            <a:endParaRPr lang="en-US" sz="2800" dirty="0"/>
          </a:p>
          <a:p>
            <a:r>
              <a:rPr lang="en-US" sz="2800" dirty="0"/>
              <a:t>The cost of a gallon of gasoline is $.62</a:t>
            </a:r>
          </a:p>
        </p:txBody>
      </p:sp>
      <p:sp>
        <p:nvSpPr>
          <p:cNvPr id="9" name="Slide Number Placeholder 5"/>
          <p:cNvSpPr>
            <a:spLocks noGrp="1"/>
          </p:cNvSpPr>
          <p:nvPr>
            <p:ph type="sldNum" sz="quarter" idx="12"/>
          </p:nvPr>
        </p:nvSpPr>
        <p:spPr/>
        <p:txBody>
          <a:bodyPr/>
          <a:lstStyle/>
          <a:p>
            <a:fld id="{7C48F951-BCBB-4C03-8011-DC45D1DBACF7}" type="slidenum">
              <a:rPr lang="en-US"/>
              <a:pPr/>
              <a:t>70</a:t>
            </a:fld>
            <a:endParaRPr lang="en-US"/>
          </a:p>
        </p:txBody>
      </p:sp>
      <p:sp>
        <p:nvSpPr>
          <p:cNvPr id="13316" name="WordArt 4"/>
          <p:cNvSpPr>
            <a:spLocks noChangeArrowheads="1" noChangeShapeType="1"/>
          </p:cNvSpPr>
          <p:nvPr/>
        </p:nvSpPr>
        <p:spPr bwMode="auto">
          <a:xfrm>
            <a:off x="685800" y="457200"/>
            <a:ext cx="1219200" cy="838200"/>
          </a:xfrm>
          <a:prstGeom prst="rect">
            <a:avLst/>
          </a:prstGeom>
        </p:spPr>
        <p:txBody>
          <a:bodyPr wrap="none" fromWordArt="1">
            <a:prstTxWarp prst="textDoubleWave1">
              <a:avLst>
                <a:gd name="adj1" fmla="val 6500"/>
                <a:gd name="adj2" fmla="val 0"/>
              </a:avLst>
            </a:prstTxWarp>
          </a:bodyPr>
          <a:lstStyle/>
          <a:p>
            <a:r>
              <a:rPr lang="en-US" sz="3600" kern="10" spc="-360" dirty="0">
                <a:ln w="12700" cmpd="sng">
                  <a:solidFill>
                    <a:srgbClr val="000099"/>
                  </a:solidFill>
                  <a:prstDash val="solid"/>
                  <a:round/>
                  <a:headEnd/>
                  <a:tailEnd/>
                </a:ln>
                <a:solidFill>
                  <a:srgbClr val="33CCFF"/>
                </a:solidFill>
                <a:effectLst>
                  <a:outerShdw dist="125724" dir="18900000" algn="ctr" rotWithShape="0">
                    <a:srgbClr val="000099"/>
                  </a:outerShdw>
                </a:effectLst>
                <a:latin typeface="Impact"/>
              </a:rPr>
              <a:t>1977</a:t>
            </a:r>
          </a:p>
        </p:txBody>
      </p:sp>
      <p:graphicFrame>
        <p:nvGraphicFramePr>
          <p:cNvPr id="13319" name="Object 7"/>
          <p:cNvGraphicFramePr>
            <a:graphicFrameLocks noChangeAspect="1"/>
          </p:cNvGraphicFramePr>
          <p:nvPr/>
        </p:nvGraphicFramePr>
        <p:xfrm>
          <a:off x="3810000" y="4876800"/>
          <a:ext cx="1425575" cy="1447800"/>
        </p:xfrm>
        <a:graphic>
          <a:graphicData uri="http://schemas.openxmlformats.org/presentationml/2006/ole">
            <mc:AlternateContent xmlns:mc="http://schemas.openxmlformats.org/markup-compatibility/2006">
              <mc:Choice xmlns:v="urn:schemas-microsoft-com:vml" Requires="v">
                <p:oleObj spid="_x0000_s1028" name="Bitmap Image" r:id="rId3" imgW="1800476" imgH="1828571" progId="PBrush">
                  <p:embed/>
                </p:oleObj>
              </mc:Choice>
              <mc:Fallback>
                <p:oleObj name="Bitmap Image" r:id="rId3" imgW="1800476" imgH="1828571" progId="PBrus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4876800"/>
                        <a:ext cx="1425575"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363431353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noChangeArrowheads="1"/>
          </p:cNvSpPr>
          <p:nvPr>
            <p:ph idx="1"/>
          </p:nvPr>
        </p:nvSpPr>
        <p:spPr>
          <a:xfrm>
            <a:off x="457200" y="2057400"/>
            <a:ext cx="8229600" cy="4068763"/>
          </a:xfrm>
        </p:spPr>
        <p:txBody>
          <a:bodyPr/>
          <a:lstStyle/>
          <a:p>
            <a:r>
              <a:rPr lang="en-US" sz="2000" b="1" dirty="0"/>
              <a:t>A two-year grant project grant of $150,000 is awarded to the Illinois State Library to assist in incorporating the OCLC Program within the State Library organization.</a:t>
            </a:r>
          </a:p>
          <a:p>
            <a:pPr>
              <a:buFontTx/>
              <a:buNone/>
            </a:pPr>
            <a:r>
              <a:rPr lang="en-US" sz="2000" dirty="0"/>
              <a:t> </a:t>
            </a:r>
          </a:p>
        </p:txBody>
      </p:sp>
      <p:sp>
        <p:nvSpPr>
          <p:cNvPr id="8" name="Slide Number Placeholder 5"/>
          <p:cNvSpPr>
            <a:spLocks noGrp="1"/>
          </p:cNvSpPr>
          <p:nvPr>
            <p:ph type="sldNum" sz="quarter" idx="12"/>
          </p:nvPr>
        </p:nvSpPr>
        <p:spPr/>
        <p:txBody>
          <a:bodyPr/>
          <a:lstStyle/>
          <a:p>
            <a:fld id="{6C3CA6D5-45B1-4283-8552-FD2D7B46BB26}" type="slidenum">
              <a:rPr lang="en-US"/>
              <a:pPr/>
              <a:t>71</a:t>
            </a:fld>
            <a:endParaRPr lang="en-US"/>
          </a:p>
        </p:txBody>
      </p:sp>
      <p:sp>
        <p:nvSpPr>
          <p:cNvPr id="7" name="Title 4"/>
          <p:cNvSpPr>
            <a:spLocks noGrp="1"/>
          </p:cNvSpPr>
          <p:nvPr>
            <p:ph type="title"/>
          </p:nvPr>
        </p:nvSpPr>
        <p:spPr>
          <a:xfrm>
            <a:off x="457200" y="914400"/>
            <a:ext cx="8229600" cy="503238"/>
          </a:xfrm>
        </p:spPr>
        <p:txBody>
          <a:bodyPr>
            <a:normAutofit fontScale="90000"/>
          </a:bodyPr>
          <a:lstStyle/>
          <a:p>
            <a:r>
              <a:rPr lang="en-US" dirty="0" smtClean="0"/>
              <a:t>Meanwhile in Illinois…</a:t>
            </a:r>
            <a:endParaRPr lang="en-US" dirty="0"/>
          </a:p>
        </p:txBody>
      </p:sp>
      <p:pic>
        <p:nvPicPr>
          <p:cNvPr id="80898" name="Picture 2" descr="NLC conference-meetings009">
            <a:hlinkClick r:id="rId2"/>
          </p:cNvPr>
          <p:cNvPicPr>
            <a:picLocks noChangeAspect="1" noChangeArrowheads="1"/>
          </p:cNvPicPr>
          <p:nvPr/>
        </p:nvPicPr>
        <p:blipFill>
          <a:blip r:embed="rId3" cstate="print"/>
          <a:srcRect/>
          <a:stretch>
            <a:fillRect/>
          </a:stretch>
        </p:blipFill>
        <p:spPr bwMode="auto">
          <a:xfrm>
            <a:off x="2514600" y="3505200"/>
            <a:ext cx="4127358" cy="2895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WordArt 4"/>
          <p:cNvSpPr>
            <a:spLocks noChangeArrowheads="1" noChangeShapeType="1"/>
          </p:cNvSpPr>
          <p:nvPr/>
        </p:nvSpPr>
        <p:spPr bwMode="auto">
          <a:xfrm>
            <a:off x="685800" y="457200"/>
            <a:ext cx="1219200" cy="838200"/>
          </a:xfrm>
          <a:prstGeom prst="rect">
            <a:avLst/>
          </a:prstGeom>
        </p:spPr>
        <p:txBody>
          <a:bodyPr wrap="none" fromWordArt="1">
            <a:prstTxWarp prst="textDoubleWave1">
              <a:avLst>
                <a:gd name="adj1" fmla="val 6500"/>
                <a:gd name="adj2" fmla="val 0"/>
              </a:avLst>
            </a:prstTxWarp>
          </a:bodyPr>
          <a:lstStyle/>
          <a:p>
            <a:r>
              <a:rPr lang="en-US" sz="3600" kern="10" spc="-360" dirty="0">
                <a:ln w="12700" cmpd="sng">
                  <a:solidFill>
                    <a:srgbClr val="000099"/>
                  </a:solidFill>
                  <a:prstDash val="solid"/>
                  <a:round/>
                  <a:headEnd/>
                  <a:tailEnd/>
                </a:ln>
                <a:solidFill>
                  <a:srgbClr val="33CCFF"/>
                </a:solidFill>
                <a:effectLst>
                  <a:outerShdw dist="125724" dir="18900000" algn="ctr" rotWithShape="0">
                    <a:srgbClr val="000099"/>
                  </a:outerShdw>
                </a:effectLst>
                <a:latin typeface="Impact"/>
              </a:rPr>
              <a:t>1977</a:t>
            </a:r>
          </a:p>
        </p:txBody>
      </p:sp>
    </p:spTree>
    <p:extLst>
      <p:ext uri="{BB962C8B-B14F-4D97-AF65-F5344CB8AC3E}">
        <p14:creationId xmlns:p14="http://schemas.microsoft.com/office/powerpoint/2010/main" val="219071673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idx="1"/>
          </p:nvPr>
        </p:nvSpPr>
        <p:spPr>
          <a:xfrm>
            <a:off x="304800" y="2057400"/>
            <a:ext cx="7772400" cy="4114800"/>
          </a:xfrm>
        </p:spPr>
        <p:txBody>
          <a:bodyPr/>
          <a:lstStyle/>
          <a:p>
            <a:pPr>
              <a:lnSpc>
                <a:spcPct val="90000"/>
              </a:lnSpc>
            </a:pPr>
            <a:r>
              <a:rPr lang="en-US" sz="2400" b="1" dirty="0">
                <a:latin typeface="Trebuchet MS" pitchFamily="34" charset="0"/>
              </a:rPr>
              <a:t>The Three Mile Island nuclear plant</a:t>
            </a:r>
          </a:p>
          <a:p>
            <a:pPr>
              <a:lnSpc>
                <a:spcPct val="90000"/>
              </a:lnSpc>
              <a:buFontTx/>
              <a:buNone/>
            </a:pPr>
            <a:r>
              <a:rPr lang="en-US" sz="2400" b="1" dirty="0">
                <a:latin typeface="Trebuchet MS" pitchFamily="34" charset="0"/>
              </a:rPr>
              <a:t> 	accident propels the “No Nukes” </a:t>
            </a:r>
          </a:p>
          <a:p>
            <a:pPr>
              <a:lnSpc>
                <a:spcPct val="90000"/>
              </a:lnSpc>
              <a:buFontTx/>
              <a:buNone/>
            </a:pPr>
            <a:r>
              <a:rPr lang="en-US" sz="2400" b="1" dirty="0">
                <a:latin typeface="Trebuchet MS" pitchFamily="34" charset="0"/>
              </a:rPr>
              <a:t>	movement.  </a:t>
            </a:r>
          </a:p>
          <a:p>
            <a:pPr>
              <a:lnSpc>
                <a:spcPct val="90000"/>
              </a:lnSpc>
            </a:pPr>
            <a:endParaRPr lang="en-US" sz="2400" b="1" dirty="0">
              <a:latin typeface="Trebuchet MS" pitchFamily="34" charset="0"/>
            </a:endParaRPr>
          </a:p>
          <a:p>
            <a:pPr>
              <a:lnSpc>
                <a:spcPct val="90000"/>
              </a:lnSpc>
            </a:pPr>
            <a:r>
              <a:rPr lang="en-US" sz="2400" b="1" dirty="0">
                <a:latin typeface="Trebuchet MS" pitchFamily="34" charset="0"/>
              </a:rPr>
              <a:t>The median household income </a:t>
            </a:r>
          </a:p>
          <a:p>
            <a:pPr>
              <a:lnSpc>
                <a:spcPct val="90000"/>
              </a:lnSpc>
              <a:buFontTx/>
              <a:buNone/>
            </a:pPr>
            <a:r>
              <a:rPr lang="en-US" sz="2400" b="1" dirty="0">
                <a:latin typeface="Trebuchet MS" pitchFamily="34" charset="0"/>
              </a:rPr>
              <a:t>	is $16,461.</a:t>
            </a:r>
          </a:p>
          <a:p>
            <a:pPr>
              <a:lnSpc>
                <a:spcPct val="90000"/>
              </a:lnSpc>
            </a:pPr>
            <a:endParaRPr lang="en-US" sz="2400" b="1" dirty="0">
              <a:latin typeface="Trebuchet MS" pitchFamily="34" charset="0"/>
            </a:endParaRPr>
          </a:p>
          <a:p>
            <a:pPr>
              <a:lnSpc>
                <a:spcPct val="90000"/>
              </a:lnSpc>
            </a:pPr>
            <a:r>
              <a:rPr lang="en-US" sz="2400" b="1" dirty="0">
                <a:latin typeface="Trebuchet MS" pitchFamily="34" charset="0"/>
              </a:rPr>
              <a:t>The Sony Walkman tape player </a:t>
            </a:r>
          </a:p>
          <a:p>
            <a:pPr>
              <a:lnSpc>
                <a:spcPct val="90000"/>
              </a:lnSpc>
              <a:buFontTx/>
              <a:buNone/>
            </a:pPr>
            <a:r>
              <a:rPr lang="en-US" sz="2400" b="1" dirty="0">
                <a:latin typeface="Trebuchet MS" pitchFamily="34" charset="0"/>
              </a:rPr>
              <a:t>	starts a fad.</a:t>
            </a:r>
          </a:p>
          <a:p>
            <a:pPr>
              <a:lnSpc>
                <a:spcPct val="90000"/>
              </a:lnSpc>
              <a:buFontTx/>
              <a:buNone/>
            </a:pPr>
            <a:r>
              <a:rPr lang="en-US" sz="2400" b="1" dirty="0">
                <a:latin typeface="Trebuchet MS" pitchFamily="34" charset="0"/>
              </a:rPr>
              <a:t> </a:t>
            </a:r>
          </a:p>
        </p:txBody>
      </p:sp>
      <p:sp>
        <p:nvSpPr>
          <p:cNvPr id="8" name="Slide Number Placeholder 5"/>
          <p:cNvSpPr>
            <a:spLocks noGrp="1"/>
          </p:cNvSpPr>
          <p:nvPr>
            <p:ph type="sldNum" sz="quarter" idx="12"/>
          </p:nvPr>
        </p:nvSpPr>
        <p:spPr/>
        <p:txBody>
          <a:bodyPr/>
          <a:lstStyle/>
          <a:p>
            <a:fld id="{2780BB05-46E3-48FE-969B-4BA127F6D0D0}" type="slidenum">
              <a:rPr lang="en-US"/>
              <a:pPr/>
              <a:t>72</a:t>
            </a:fld>
            <a:endParaRPr lang="en-US"/>
          </a:p>
        </p:txBody>
      </p:sp>
      <p:sp>
        <p:nvSpPr>
          <p:cNvPr id="17412" name="WordArt 4"/>
          <p:cNvSpPr>
            <a:spLocks noChangeArrowheads="1" noChangeShapeType="1"/>
          </p:cNvSpPr>
          <p:nvPr/>
        </p:nvSpPr>
        <p:spPr bwMode="auto">
          <a:xfrm>
            <a:off x="533400" y="381000"/>
            <a:ext cx="1066800" cy="838200"/>
          </a:xfrm>
          <a:prstGeom prst="rect">
            <a:avLst/>
          </a:prstGeom>
        </p:spPr>
        <p:txBody>
          <a:bodyPr wrap="none" fromWordArt="1">
            <a:prstTxWarp prst="textDoubleWave1">
              <a:avLst>
                <a:gd name="adj1" fmla="val 6500"/>
                <a:gd name="adj2" fmla="val 0"/>
              </a:avLst>
            </a:prstTxWarp>
          </a:bodyPr>
          <a:lstStyle/>
          <a:p>
            <a:r>
              <a:rPr lang="en-US" sz="3600" kern="10" spc="-360" dirty="0">
                <a:ln w="12700" cmpd="sng">
                  <a:solidFill>
                    <a:srgbClr val="000099"/>
                  </a:solidFill>
                  <a:prstDash val="solid"/>
                  <a:round/>
                  <a:headEnd/>
                  <a:tailEnd/>
                </a:ln>
                <a:solidFill>
                  <a:srgbClr val="33CCFF"/>
                </a:solidFill>
                <a:effectLst>
                  <a:outerShdw dist="125724" dir="18900000" algn="ctr" rotWithShape="0">
                    <a:srgbClr val="000099"/>
                  </a:outerShdw>
                </a:effectLst>
                <a:latin typeface="Impact"/>
              </a:rPr>
              <a:t>1979</a:t>
            </a:r>
          </a:p>
        </p:txBody>
      </p:sp>
      <p:graphicFrame>
        <p:nvGraphicFramePr>
          <p:cNvPr id="17413" name="Object 5"/>
          <p:cNvGraphicFramePr>
            <a:graphicFrameLocks noChangeAspect="1"/>
          </p:cNvGraphicFramePr>
          <p:nvPr/>
        </p:nvGraphicFramePr>
        <p:xfrm>
          <a:off x="6127370" y="541338"/>
          <a:ext cx="2407030" cy="1973262"/>
        </p:xfrm>
        <a:graphic>
          <a:graphicData uri="http://schemas.openxmlformats.org/presentationml/2006/ole">
            <mc:AlternateContent xmlns:mc="http://schemas.openxmlformats.org/markup-compatibility/2006">
              <mc:Choice xmlns:v="urn:schemas-microsoft-com:vml" Requires="v">
                <p:oleObj spid="_x0000_s2054" name="Bitmap Image" r:id="rId3" imgW="2260317" imgH="1854295" progId="PBrush">
                  <p:embed/>
                </p:oleObj>
              </mc:Choice>
              <mc:Fallback>
                <p:oleObj name="Bitmap Image" r:id="rId3" imgW="2260317" imgH="1854295" progId="PBrus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7370" y="541338"/>
                        <a:ext cx="2407030" cy="1973262"/>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graphicFrame>
        <p:nvGraphicFramePr>
          <p:cNvPr id="17414" name="Object 6"/>
          <p:cNvGraphicFramePr>
            <a:graphicFrameLocks noChangeAspect="1"/>
          </p:cNvGraphicFramePr>
          <p:nvPr/>
        </p:nvGraphicFramePr>
        <p:xfrm>
          <a:off x="6629400" y="3429000"/>
          <a:ext cx="1673225" cy="2438400"/>
        </p:xfrm>
        <a:graphic>
          <a:graphicData uri="http://schemas.openxmlformats.org/presentationml/2006/ole">
            <mc:AlternateContent xmlns:mc="http://schemas.openxmlformats.org/markup-compatibility/2006">
              <mc:Choice xmlns:v="urn:schemas-microsoft-com:vml" Requires="v">
                <p:oleObj spid="_x0000_s2055" name="Bitmap Image" r:id="rId5" imgW="2619048" imgH="3820058" progId="PBrush">
                  <p:embed/>
                </p:oleObj>
              </mc:Choice>
              <mc:Fallback>
                <p:oleObj name="Bitmap Image" r:id="rId5" imgW="2619048" imgH="3820058" progId="PBrush">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9400" y="3429000"/>
                        <a:ext cx="1673225" cy="24384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408237536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idx="1"/>
          </p:nvPr>
        </p:nvSpPr>
        <p:spPr>
          <a:xfrm>
            <a:off x="0" y="1752600"/>
            <a:ext cx="7010400" cy="4724400"/>
          </a:xfrm>
        </p:spPr>
        <p:txBody>
          <a:bodyPr/>
          <a:lstStyle/>
          <a:p>
            <a:r>
              <a:rPr lang="en-US" sz="2400" b="1" dirty="0">
                <a:latin typeface="Trebuchet MS" pitchFamily="34" charset="0"/>
              </a:rPr>
              <a:t>Roughly three million holdings are added to OCLC from Illinois libraries.</a:t>
            </a:r>
          </a:p>
          <a:p>
            <a:endParaRPr lang="en-US" sz="2400" b="1" dirty="0">
              <a:latin typeface="Trebuchet MS" pitchFamily="34" charset="0"/>
            </a:endParaRPr>
          </a:p>
          <a:p>
            <a:r>
              <a:rPr lang="en-US" sz="2400" b="1" dirty="0">
                <a:latin typeface="Trebuchet MS" pitchFamily="34" charset="0"/>
              </a:rPr>
              <a:t>Six libraries </a:t>
            </a:r>
            <a:r>
              <a:rPr lang="en-US" sz="2400" b="1" dirty="0" smtClean="0">
                <a:latin typeface="Trebuchet MS" pitchFamily="34" charset="0"/>
              </a:rPr>
              <a:t>are </a:t>
            </a:r>
            <a:r>
              <a:rPr lang="en-US" sz="2400" b="1" dirty="0">
                <a:latin typeface="Trebuchet MS" pitchFamily="34" charset="0"/>
              </a:rPr>
              <a:t>approved as test libraries to use the newly developed OCLC Interlibrary Loan Subsystem, in a </a:t>
            </a:r>
            <a:r>
              <a:rPr lang="en-US" sz="2400" b="1" dirty="0" err="1">
                <a:latin typeface="Trebuchet MS" pitchFamily="34" charset="0"/>
              </a:rPr>
              <a:t>multitype</a:t>
            </a:r>
            <a:r>
              <a:rPr lang="en-US" sz="2400" b="1" dirty="0">
                <a:latin typeface="Trebuchet MS" pitchFamily="34" charset="0"/>
              </a:rPr>
              <a:t> setting, </a:t>
            </a:r>
            <a:r>
              <a:rPr lang="en-US" sz="2400" b="1" dirty="0" smtClean="0">
                <a:latin typeface="Trebuchet MS" pitchFamily="34" charset="0"/>
              </a:rPr>
              <a:t>utilizing </a:t>
            </a:r>
            <a:r>
              <a:rPr lang="en-US" sz="2400" b="1" dirty="0">
                <a:latin typeface="Trebuchet MS" pitchFamily="34" charset="0"/>
              </a:rPr>
              <a:t>OCLC for </a:t>
            </a:r>
            <a:r>
              <a:rPr lang="en-US" sz="2400" b="1" dirty="0" smtClean="0">
                <a:latin typeface="Trebuchet MS" pitchFamily="34" charset="0"/>
              </a:rPr>
              <a:t>both shared </a:t>
            </a:r>
            <a:r>
              <a:rPr lang="en-US" sz="2400" b="1" dirty="0">
                <a:latin typeface="Trebuchet MS" pitchFamily="34" charset="0"/>
              </a:rPr>
              <a:t>cataloging and</a:t>
            </a:r>
            <a:r>
              <a:rPr lang="en-US" sz="2400" dirty="0">
                <a:latin typeface="Trebuchet MS" pitchFamily="34" charset="0"/>
              </a:rPr>
              <a:t> </a:t>
            </a:r>
            <a:r>
              <a:rPr lang="en-US" sz="2400" b="1" dirty="0">
                <a:latin typeface="Trebuchet MS" pitchFamily="34" charset="0"/>
              </a:rPr>
              <a:t>interlibrary loan.</a:t>
            </a:r>
          </a:p>
        </p:txBody>
      </p:sp>
      <p:sp>
        <p:nvSpPr>
          <p:cNvPr id="8" name="Slide Number Placeholder 5"/>
          <p:cNvSpPr>
            <a:spLocks noGrp="1"/>
          </p:cNvSpPr>
          <p:nvPr>
            <p:ph type="sldNum" sz="quarter" idx="12"/>
          </p:nvPr>
        </p:nvSpPr>
        <p:spPr/>
        <p:txBody>
          <a:bodyPr/>
          <a:lstStyle/>
          <a:p>
            <a:fld id="{7C9AF808-C760-4C7A-9F85-F3907B4526F8}" type="slidenum">
              <a:rPr lang="en-US"/>
              <a:pPr/>
              <a:t>73</a:t>
            </a:fld>
            <a:endParaRPr lang="en-US"/>
          </a:p>
        </p:txBody>
      </p:sp>
      <p:pic>
        <p:nvPicPr>
          <p:cNvPr id="18441" name="Picture 9" descr="http://www.littleorangecrow.com/stacks/erikjacobsen.jpg"/>
          <p:cNvPicPr>
            <a:picLocks noChangeAspect="1" noChangeArrowheads="1"/>
          </p:cNvPicPr>
          <p:nvPr/>
        </p:nvPicPr>
        <p:blipFill>
          <a:blip r:embed="rId2" cstate="print"/>
          <a:srcRect/>
          <a:stretch>
            <a:fillRect/>
          </a:stretch>
        </p:blipFill>
        <p:spPr bwMode="auto">
          <a:xfrm>
            <a:off x="7162800" y="2514600"/>
            <a:ext cx="1766888" cy="2362200"/>
          </a:xfrm>
          <a:prstGeom prst="rect">
            <a:avLst/>
          </a:prstGeom>
          <a:noFill/>
        </p:spPr>
      </p:pic>
      <p:sp>
        <p:nvSpPr>
          <p:cNvPr id="7" name="Title 4"/>
          <p:cNvSpPr>
            <a:spLocks noGrp="1"/>
          </p:cNvSpPr>
          <p:nvPr>
            <p:ph type="title"/>
          </p:nvPr>
        </p:nvSpPr>
        <p:spPr>
          <a:xfrm>
            <a:off x="457200" y="685800"/>
            <a:ext cx="8229600" cy="731838"/>
          </a:xfrm>
        </p:spPr>
        <p:txBody>
          <a:bodyPr>
            <a:normAutofit fontScale="90000"/>
          </a:bodyPr>
          <a:lstStyle/>
          <a:p>
            <a:r>
              <a:rPr lang="en-US" dirty="0" smtClean="0"/>
              <a:t>Meanwhile in Illinois…</a:t>
            </a:r>
            <a:endParaRPr lang="en-US" dirty="0"/>
          </a:p>
        </p:txBody>
      </p:sp>
      <p:sp>
        <p:nvSpPr>
          <p:cNvPr id="6" name="WordArt 4"/>
          <p:cNvSpPr>
            <a:spLocks noChangeArrowheads="1" noChangeShapeType="1"/>
          </p:cNvSpPr>
          <p:nvPr/>
        </p:nvSpPr>
        <p:spPr bwMode="auto">
          <a:xfrm>
            <a:off x="533400" y="381000"/>
            <a:ext cx="1066800" cy="838200"/>
          </a:xfrm>
          <a:prstGeom prst="rect">
            <a:avLst/>
          </a:prstGeom>
        </p:spPr>
        <p:txBody>
          <a:bodyPr wrap="none" fromWordArt="1">
            <a:prstTxWarp prst="textDoubleWave1">
              <a:avLst>
                <a:gd name="adj1" fmla="val 6500"/>
                <a:gd name="adj2" fmla="val 0"/>
              </a:avLst>
            </a:prstTxWarp>
          </a:bodyPr>
          <a:lstStyle/>
          <a:p>
            <a:r>
              <a:rPr lang="en-US" sz="3600" kern="10" spc="-360" dirty="0">
                <a:ln w="12700" cmpd="sng">
                  <a:solidFill>
                    <a:srgbClr val="000099"/>
                  </a:solidFill>
                  <a:prstDash val="solid"/>
                  <a:round/>
                  <a:headEnd/>
                  <a:tailEnd/>
                </a:ln>
                <a:solidFill>
                  <a:srgbClr val="33CCFF"/>
                </a:solidFill>
                <a:effectLst>
                  <a:outerShdw dist="125724" dir="18900000" algn="ctr" rotWithShape="0">
                    <a:srgbClr val="000099"/>
                  </a:outerShdw>
                </a:effectLst>
                <a:latin typeface="Impact"/>
              </a:rPr>
              <a:t>1979</a:t>
            </a:r>
          </a:p>
        </p:txBody>
      </p:sp>
    </p:spTree>
    <p:extLst>
      <p:ext uri="{BB962C8B-B14F-4D97-AF65-F5344CB8AC3E}">
        <p14:creationId xmlns:p14="http://schemas.microsoft.com/office/powerpoint/2010/main" val="381629862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3"/>
          <p:cNvSpPr>
            <a:spLocks noGrp="1" noChangeArrowheads="1"/>
          </p:cNvSpPr>
          <p:nvPr>
            <p:ph idx="1"/>
          </p:nvPr>
        </p:nvSpPr>
        <p:spPr/>
        <p:txBody>
          <a:bodyPr/>
          <a:lstStyle/>
          <a:p>
            <a:r>
              <a:rPr lang="en-US" sz="2400" dirty="0">
                <a:latin typeface="Trebuchet MS" pitchFamily="34" charset="0"/>
              </a:rPr>
              <a:t>Sally Ride becomes the first American woman in space.</a:t>
            </a:r>
          </a:p>
          <a:p>
            <a:endParaRPr lang="en-US" sz="2400" dirty="0">
              <a:latin typeface="Trebuchet MS" pitchFamily="34" charset="0"/>
            </a:endParaRPr>
          </a:p>
          <a:p>
            <a:r>
              <a:rPr lang="en-US" sz="2400" dirty="0">
                <a:latin typeface="Trebuchet MS" pitchFamily="34" charset="0"/>
              </a:rPr>
              <a:t>Microsoft Windows debuts.</a:t>
            </a:r>
          </a:p>
          <a:p>
            <a:endParaRPr lang="en-US" sz="2400" dirty="0">
              <a:latin typeface="Trebuchet MS" pitchFamily="34" charset="0"/>
            </a:endParaRPr>
          </a:p>
          <a:p>
            <a:r>
              <a:rPr lang="en-US" sz="2400" dirty="0">
                <a:latin typeface="Trebuchet MS" pitchFamily="34" charset="0"/>
              </a:rPr>
              <a:t>The Trivial Pursuit craze begins. </a:t>
            </a:r>
          </a:p>
          <a:p>
            <a:endParaRPr lang="en-US" sz="2400" dirty="0">
              <a:latin typeface="Trebuchet MS" pitchFamily="34" charset="0"/>
            </a:endParaRPr>
          </a:p>
          <a:p>
            <a:r>
              <a:rPr lang="en-US" sz="2400" dirty="0">
                <a:latin typeface="Trebuchet MS" pitchFamily="34" charset="0"/>
              </a:rPr>
              <a:t>Cabbage Patch Kids are the best</a:t>
            </a:r>
          </a:p>
          <a:p>
            <a:pPr>
              <a:buFontTx/>
              <a:buNone/>
            </a:pPr>
            <a:r>
              <a:rPr lang="en-US" sz="2400" dirty="0">
                <a:latin typeface="Trebuchet MS" pitchFamily="34" charset="0"/>
              </a:rPr>
              <a:t>    selling toy of the year.</a:t>
            </a:r>
          </a:p>
        </p:txBody>
      </p:sp>
      <p:sp>
        <p:nvSpPr>
          <p:cNvPr id="8" name="Slide Number Placeholder 5"/>
          <p:cNvSpPr>
            <a:spLocks noGrp="1"/>
          </p:cNvSpPr>
          <p:nvPr>
            <p:ph type="sldNum" sz="quarter" idx="12"/>
          </p:nvPr>
        </p:nvSpPr>
        <p:spPr/>
        <p:txBody>
          <a:bodyPr/>
          <a:lstStyle/>
          <a:p>
            <a:fld id="{798A1A7D-3229-45C9-97C9-B677FA833FE7}" type="slidenum">
              <a:rPr lang="en-US"/>
              <a:pPr/>
              <a:t>74</a:t>
            </a:fld>
            <a:endParaRPr lang="en-US"/>
          </a:p>
        </p:txBody>
      </p:sp>
      <p:sp>
        <p:nvSpPr>
          <p:cNvPr id="24580" name="WordArt 4"/>
          <p:cNvSpPr>
            <a:spLocks noChangeArrowheads="1" noChangeShapeType="1"/>
          </p:cNvSpPr>
          <p:nvPr/>
        </p:nvSpPr>
        <p:spPr bwMode="auto">
          <a:xfrm>
            <a:off x="457200" y="457200"/>
            <a:ext cx="1447800" cy="685800"/>
          </a:xfrm>
          <a:prstGeom prst="rect">
            <a:avLst/>
          </a:prstGeom>
        </p:spPr>
        <p:txBody>
          <a:bodyPr wrap="none" fromWordArt="1">
            <a:prstTxWarp prst="textDoubleWave1">
              <a:avLst>
                <a:gd name="adj1" fmla="val 6500"/>
                <a:gd name="adj2" fmla="val 0"/>
              </a:avLst>
            </a:prstTxWarp>
          </a:bodyPr>
          <a:lstStyle/>
          <a:p>
            <a:r>
              <a:rPr lang="en-US" sz="3600" kern="10" spc="-360" dirty="0">
                <a:ln w="12700" cmpd="sng">
                  <a:solidFill>
                    <a:srgbClr val="000099"/>
                  </a:solidFill>
                  <a:prstDash val="solid"/>
                  <a:round/>
                  <a:headEnd/>
                  <a:tailEnd/>
                </a:ln>
                <a:solidFill>
                  <a:srgbClr val="33CCFF"/>
                </a:solidFill>
                <a:effectLst>
                  <a:outerShdw dist="125724" dir="18900000" algn="ctr" rotWithShape="0">
                    <a:srgbClr val="000099"/>
                  </a:outerShdw>
                </a:effectLst>
                <a:latin typeface="Impact"/>
              </a:rPr>
              <a:t>1983</a:t>
            </a:r>
          </a:p>
        </p:txBody>
      </p:sp>
      <p:graphicFrame>
        <p:nvGraphicFramePr>
          <p:cNvPr id="24581" name="Object 5"/>
          <p:cNvGraphicFramePr>
            <a:graphicFrameLocks noChangeAspect="1"/>
          </p:cNvGraphicFramePr>
          <p:nvPr/>
        </p:nvGraphicFramePr>
        <p:xfrm>
          <a:off x="5867400" y="2209800"/>
          <a:ext cx="1841500" cy="2286000"/>
        </p:xfrm>
        <a:graphic>
          <a:graphicData uri="http://schemas.openxmlformats.org/presentationml/2006/ole">
            <mc:AlternateContent xmlns:mc="http://schemas.openxmlformats.org/markup-compatibility/2006">
              <mc:Choice xmlns:v="urn:schemas-microsoft-com:vml" Requires="v">
                <p:oleObj spid="_x0000_s3076" name="Bitmap Image" r:id="rId3" imgW="2762636" imgH="3428571" progId="PBrush">
                  <p:embed/>
                </p:oleObj>
              </mc:Choice>
              <mc:Fallback>
                <p:oleObj name="Bitmap Image" r:id="rId3" imgW="2762636" imgH="3428571" progId="PBrus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2209800"/>
                        <a:ext cx="1841500" cy="22860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pic>
        <p:nvPicPr>
          <p:cNvPr id="24583" name="Picture 7" descr="http://www.a2zdolls.com/cabpatblw.gif"/>
          <p:cNvPicPr>
            <a:picLocks noChangeAspect="1" noChangeArrowheads="1"/>
          </p:cNvPicPr>
          <p:nvPr/>
        </p:nvPicPr>
        <p:blipFill>
          <a:blip r:embed="rId5" cstate="print"/>
          <a:srcRect/>
          <a:stretch>
            <a:fillRect/>
          </a:stretch>
        </p:blipFill>
        <p:spPr bwMode="auto">
          <a:xfrm>
            <a:off x="6172200" y="4724400"/>
            <a:ext cx="1343025" cy="1752600"/>
          </a:xfrm>
          <a:prstGeom prst="rect">
            <a:avLst/>
          </a:prstGeom>
          <a:noFill/>
          <a:ln w="38100">
            <a:solidFill>
              <a:srgbClr val="000000"/>
            </a:solidFill>
            <a:miter lim="800000"/>
            <a:headEnd/>
            <a:tailEnd/>
          </a:ln>
        </p:spPr>
      </p:pic>
    </p:spTree>
    <p:extLst>
      <p:ext uri="{BB962C8B-B14F-4D97-AF65-F5344CB8AC3E}">
        <p14:creationId xmlns:p14="http://schemas.microsoft.com/office/powerpoint/2010/main" val="287313437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3"/>
          <p:cNvSpPr>
            <a:spLocks noGrp="1" noChangeArrowheads="1"/>
          </p:cNvSpPr>
          <p:nvPr>
            <p:ph idx="1"/>
          </p:nvPr>
        </p:nvSpPr>
        <p:spPr/>
        <p:txBody>
          <a:bodyPr/>
          <a:lstStyle/>
          <a:p>
            <a:pPr>
              <a:lnSpc>
                <a:spcPct val="90000"/>
              </a:lnSpc>
            </a:pPr>
            <a:r>
              <a:rPr lang="en-US" sz="2800" dirty="0" smtClean="0"/>
              <a:t>OCLC </a:t>
            </a:r>
            <a:r>
              <a:rPr lang="en-US" sz="2800" dirty="0"/>
              <a:t>membership in Illinois reaches 280 </a:t>
            </a:r>
            <a:r>
              <a:rPr lang="en-US" sz="2800" dirty="0" err="1"/>
              <a:t>multitype</a:t>
            </a:r>
            <a:r>
              <a:rPr lang="en-US" sz="2800" dirty="0"/>
              <a:t> members from academic, public, school, and public libraries</a:t>
            </a:r>
            <a:r>
              <a:rPr lang="en-US" sz="2800" dirty="0" smtClean="0"/>
              <a:t>.</a:t>
            </a:r>
          </a:p>
          <a:p>
            <a:pPr>
              <a:lnSpc>
                <a:spcPct val="90000"/>
              </a:lnSpc>
            </a:pPr>
            <a:endParaRPr lang="en-US" sz="2800" dirty="0"/>
          </a:p>
          <a:p>
            <a:pPr>
              <a:lnSpc>
                <a:spcPct val="90000"/>
              </a:lnSpc>
            </a:pPr>
            <a:r>
              <a:rPr lang="en-US" sz="2800" dirty="0"/>
              <a:t>The </a:t>
            </a:r>
            <a:r>
              <a:rPr lang="en-US" sz="2800" dirty="0" err="1"/>
              <a:t>Multitype</a:t>
            </a:r>
            <a:r>
              <a:rPr lang="en-US" sz="2800" dirty="0"/>
              <a:t> Library System Act was adopted and library systems became </a:t>
            </a:r>
            <a:r>
              <a:rPr lang="en-US" sz="2800" dirty="0" err="1"/>
              <a:t>multitype</a:t>
            </a:r>
            <a:r>
              <a:rPr lang="en-US" sz="2800" dirty="0"/>
              <a:t> (more than just public libraries—academic, school, and special libraries too).</a:t>
            </a:r>
          </a:p>
        </p:txBody>
      </p:sp>
      <p:sp>
        <p:nvSpPr>
          <p:cNvPr id="7" name="Slide Number Placeholder 5"/>
          <p:cNvSpPr>
            <a:spLocks noGrp="1"/>
          </p:cNvSpPr>
          <p:nvPr>
            <p:ph type="sldNum" sz="quarter" idx="12"/>
          </p:nvPr>
        </p:nvSpPr>
        <p:spPr/>
        <p:txBody>
          <a:bodyPr/>
          <a:lstStyle/>
          <a:p>
            <a:fld id="{F599FB81-D42E-43C7-9C5F-169ED465C43F}" type="slidenum">
              <a:rPr lang="en-US"/>
              <a:pPr/>
              <a:t>75</a:t>
            </a:fld>
            <a:endParaRPr lang="en-US"/>
          </a:p>
        </p:txBody>
      </p:sp>
      <p:graphicFrame>
        <p:nvGraphicFramePr>
          <p:cNvPr id="25605" name="Object 5"/>
          <p:cNvGraphicFramePr>
            <a:graphicFrameLocks noChangeAspect="1"/>
          </p:cNvGraphicFramePr>
          <p:nvPr/>
        </p:nvGraphicFramePr>
        <p:xfrm>
          <a:off x="3429000" y="4953000"/>
          <a:ext cx="2743200" cy="1771650"/>
        </p:xfrm>
        <a:graphic>
          <a:graphicData uri="http://schemas.openxmlformats.org/presentationml/2006/ole">
            <mc:AlternateContent xmlns:mc="http://schemas.openxmlformats.org/markup-compatibility/2006">
              <mc:Choice xmlns:v="urn:schemas-microsoft-com:vml" Requires="v">
                <p:oleObj spid="_x0000_s4100" name="Bitmap Image" r:id="rId3" imgW="2742857" imgH="1771429" progId="PBrush">
                  <p:embed/>
                </p:oleObj>
              </mc:Choice>
              <mc:Fallback>
                <p:oleObj name="Bitmap Image" r:id="rId3" imgW="2742857" imgH="1771429" progId="PBrus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4953000"/>
                        <a:ext cx="2743200" cy="177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6" name="Title 4"/>
          <p:cNvSpPr>
            <a:spLocks noGrp="1"/>
          </p:cNvSpPr>
          <p:nvPr>
            <p:ph type="title"/>
          </p:nvPr>
        </p:nvSpPr>
        <p:spPr>
          <a:xfrm>
            <a:off x="457200" y="762000"/>
            <a:ext cx="8229600" cy="655638"/>
          </a:xfrm>
        </p:spPr>
        <p:txBody>
          <a:bodyPr>
            <a:normAutofit fontScale="90000"/>
          </a:bodyPr>
          <a:lstStyle/>
          <a:p>
            <a:r>
              <a:rPr lang="en-US" dirty="0" smtClean="0"/>
              <a:t>Meanwhile in Illinois…</a:t>
            </a:r>
            <a:endParaRPr lang="en-US" dirty="0"/>
          </a:p>
        </p:txBody>
      </p:sp>
      <p:sp>
        <p:nvSpPr>
          <p:cNvPr id="8" name="WordArt 4"/>
          <p:cNvSpPr>
            <a:spLocks noChangeArrowheads="1" noChangeShapeType="1"/>
          </p:cNvSpPr>
          <p:nvPr/>
        </p:nvSpPr>
        <p:spPr bwMode="auto">
          <a:xfrm>
            <a:off x="457200" y="457200"/>
            <a:ext cx="1447800" cy="685800"/>
          </a:xfrm>
          <a:prstGeom prst="rect">
            <a:avLst/>
          </a:prstGeom>
        </p:spPr>
        <p:txBody>
          <a:bodyPr wrap="none" fromWordArt="1">
            <a:prstTxWarp prst="textDoubleWave1">
              <a:avLst>
                <a:gd name="adj1" fmla="val 6500"/>
                <a:gd name="adj2" fmla="val 0"/>
              </a:avLst>
            </a:prstTxWarp>
          </a:bodyPr>
          <a:lstStyle/>
          <a:p>
            <a:r>
              <a:rPr lang="en-US" sz="3600" kern="10" spc="-360" dirty="0">
                <a:ln w="12700" cmpd="sng">
                  <a:solidFill>
                    <a:srgbClr val="000099"/>
                  </a:solidFill>
                  <a:prstDash val="solid"/>
                  <a:round/>
                  <a:headEnd/>
                  <a:tailEnd/>
                </a:ln>
                <a:solidFill>
                  <a:srgbClr val="33CCFF"/>
                </a:solidFill>
                <a:effectLst>
                  <a:outerShdw dist="125724" dir="18900000" algn="ctr" rotWithShape="0">
                    <a:srgbClr val="000099"/>
                  </a:outerShdw>
                </a:effectLst>
                <a:latin typeface="Impact"/>
              </a:rPr>
              <a:t>1983</a:t>
            </a:r>
          </a:p>
        </p:txBody>
      </p:sp>
    </p:spTree>
    <p:extLst>
      <p:ext uri="{BB962C8B-B14F-4D97-AF65-F5344CB8AC3E}">
        <p14:creationId xmlns:p14="http://schemas.microsoft.com/office/powerpoint/2010/main" val="358098700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3"/>
          <p:cNvSpPr>
            <a:spLocks noGrp="1" noChangeArrowheads="1"/>
          </p:cNvSpPr>
          <p:nvPr>
            <p:ph idx="1"/>
          </p:nvPr>
        </p:nvSpPr>
        <p:spPr/>
        <p:txBody>
          <a:bodyPr>
            <a:normAutofit/>
          </a:bodyPr>
          <a:lstStyle/>
          <a:p>
            <a:r>
              <a:rPr lang="en-US" sz="2800" dirty="0">
                <a:latin typeface="Trebuchet MS" pitchFamily="34" charset="0"/>
              </a:rPr>
              <a:t>The Berlin Wall opens.</a:t>
            </a:r>
          </a:p>
          <a:p>
            <a:endParaRPr lang="en-US" sz="2800" dirty="0">
              <a:latin typeface="Trebuchet MS" pitchFamily="34" charset="0"/>
            </a:endParaRPr>
          </a:p>
          <a:p>
            <a:r>
              <a:rPr lang="en-US" sz="2800" dirty="0">
                <a:latin typeface="Trebuchet MS" pitchFamily="34" charset="0"/>
              </a:rPr>
              <a:t>The Exxon Valdez spills eleven million gallons of oil in Alaska.</a:t>
            </a:r>
          </a:p>
          <a:p>
            <a:endParaRPr lang="en-US" sz="2800" dirty="0">
              <a:latin typeface="Trebuchet MS" pitchFamily="34" charset="0"/>
            </a:endParaRPr>
          </a:p>
          <a:p>
            <a:r>
              <a:rPr lang="en-US" sz="2800" dirty="0">
                <a:latin typeface="Trebuchet MS" pitchFamily="34" charset="0"/>
              </a:rPr>
              <a:t>Researchers try to index the </a:t>
            </a:r>
            <a:r>
              <a:rPr lang="en-US" sz="2800" dirty="0" smtClean="0">
                <a:latin typeface="Trebuchet MS" pitchFamily="34" charset="0"/>
              </a:rPr>
              <a:t>exploding Internet</a:t>
            </a:r>
            <a:r>
              <a:rPr lang="en-US" sz="2800" dirty="0">
                <a:latin typeface="Trebuchet MS" pitchFamily="34" charset="0"/>
              </a:rPr>
              <a:t>; they can’t keep up.</a:t>
            </a:r>
          </a:p>
        </p:txBody>
      </p:sp>
      <p:sp>
        <p:nvSpPr>
          <p:cNvPr id="7" name="Slide Number Placeholder 5"/>
          <p:cNvSpPr>
            <a:spLocks noGrp="1"/>
          </p:cNvSpPr>
          <p:nvPr>
            <p:ph type="sldNum" sz="quarter" idx="12"/>
          </p:nvPr>
        </p:nvSpPr>
        <p:spPr/>
        <p:txBody>
          <a:bodyPr/>
          <a:lstStyle/>
          <a:p>
            <a:fld id="{8F5E6D76-072E-42C6-8AAA-6E5D505E993F}" type="slidenum">
              <a:rPr lang="en-US"/>
              <a:pPr/>
              <a:t>76</a:t>
            </a:fld>
            <a:endParaRPr lang="en-US"/>
          </a:p>
        </p:txBody>
      </p:sp>
      <p:sp>
        <p:nvSpPr>
          <p:cNvPr id="35844" name="WordArt 4"/>
          <p:cNvSpPr>
            <a:spLocks noChangeArrowheads="1" noChangeShapeType="1"/>
          </p:cNvSpPr>
          <p:nvPr/>
        </p:nvSpPr>
        <p:spPr bwMode="auto">
          <a:xfrm>
            <a:off x="685800" y="609600"/>
            <a:ext cx="1371600" cy="762000"/>
          </a:xfrm>
          <a:prstGeom prst="rect">
            <a:avLst/>
          </a:prstGeom>
        </p:spPr>
        <p:txBody>
          <a:bodyPr wrap="none" fromWordArt="1">
            <a:prstTxWarp prst="textDoubleWave1">
              <a:avLst>
                <a:gd name="adj1" fmla="val 6500"/>
                <a:gd name="adj2" fmla="val 0"/>
              </a:avLst>
            </a:prstTxWarp>
          </a:bodyPr>
          <a:lstStyle/>
          <a:p>
            <a:r>
              <a:rPr lang="en-US" sz="3600" kern="10" spc="-360" dirty="0">
                <a:ln w="12700" cmpd="sng">
                  <a:solidFill>
                    <a:srgbClr val="000099"/>
                  </a:solidFill>
                  <a:prstDash val="solid"/>
                  <a:round/>
                  <a:headEnd/>
                  <a:tailEnd/>
                </a:ln>
                <a:solidFill>
                  <a:srgbClr val="33CCFF"/>
                </a:solidFill>
                <a:effectLst>
                  <a:outerShdw dist="125724" dir="18900000" algn="ctr" rotWithShape="0">
                    <a:srgbClr val="000099"/>
                  </a:outerShdw>
                </a:effectLst>
                <a:latin typeface="Impact"/>
              </a:rPr>
              <a:t>1989</a:t>
            </a:r>
          </a:p>
        </p:txBody>
      </p:sp>
      <p:graphicFrame>
        <p:nvGraphicFramePr>
          <p:cNvPr id="35845" name="Object 5"/>
          <p:cNvGraphicFramePr>
            <a:graphicFrameLocks noChangeAspect="1"/>
          </p:cNvGraphicFramePr>
          <p:nvPr/>
        </p:nvGraphicFramePr>
        <p:xfrm>
          <a:off x="5715000" y="4953000"/>
          <a:ext cx="1981200" cy="1725084"/>
        </p:xfrm>
        <a:graphic>
          <a:graphicData uri="http://schemas.openxmlformats.org/presentationml/2006/ole">
            <mc:AlternateContent xmlns:mc="http://schemas.openxmlformats.org/markup-compatibility/2006">
              <mc:Choice xmlns:v="urn:schemas-microsoft-com:vml" Requires="v">
                <p:oleObj spid="_x0000_s5124" name="Bitmap Image" r:id="rId3" imgW="2209524" imgH="1924319" progId="PBrush">
                  <p:embed/>
                </p:oleObj>
              </mc:Choice>
              <mc:Fallback>
                <p:oleObj name="Bitmap Image" r:id="rId3" imgW="2209524" imgH="1924319" progId="PBrus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4953000"/>
                        <a:ext cx="1981200" cy="1725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391211831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p:cNvSpPr>
            <a:spLocks noGrp="1" noChangeArrowheads="1"/>
          </p:cNvSpPr>
          <p:nvPr>
            <p:ph idx="1"/>
          </p:nvPr>
        </p:nvSpPr>
        <p:spPr>
          <a:xfrm>
            <a:off x="609600" y="1600200"/>
            <a:ext cx="7772400" cy="3124200"/>
          </a:xfrm>
        </p:spPr>
        <p:txBody>
          <a:bodyPr/>
          <a:lstStyle/>
          <a:p>
            <a:r>
              <a:rPr lang="en-US" sz="2400" dirty="0"/>
              <a:t>SILO membership includes over 500 libraries, making it one of the largest of over 100 OCLC union list groups.</a:t>
            </a:r>
          </a:p>
        </p:txBody>
      </p:sp>
      <p:sp>
        <p:nvSpPr>
          <p:cNvPr id="8" name="Slide Number Placeholder 5"/>
          <p:cNvSpPr>
            <a:spLocks noGrp="1"/>
          </p:cNvSpPr>
          <p:nvPr>
            <p:ph type="sldNum" sz="quarter" idx="12"/>
          </p:nvPr>
        </p:nvSpPr>
        <p:spPr/>
        <p:txBody>
          <a:bodyPr/>
          <a:lstStyle/>
          <a:p>
            <a:fld id="{46009EFD-DAA7-48C6-907F-DD172BCA2292}" type="slidenum">
              <a:rPr lang="en-US"/>
              <a:pPr/>
              <a:t>77</a:t>
            </a:fld>
            <a:endParaRPr lang="en-US"/>
          </a:p>
        </p:txBody>
      </p:sp>
      <p:pic>
        <p:nvPicPr>
          <p:cNvPr id="36870" name="Picture 6" descr="http://agecon.nmsu.edu/mediation/State%20images/illinois.gif"/>
          <p:cNvPicPr>
            <a:picLocks noChangeAspect="1" noChangeArrowheads="1"/>
          </p:cNvPicPr>
          <p:nvPr/>
        </p:nvPicPr>
        <p:blipFill>
          <a:blip r:embed="rId2" cstate="print"/>
          <a:srcRect/>
          <a:stretch>
            <a:fillRect/>
          </a:stretch>
        </p:blipFill>
        <p:spPr bwMode="auto">
          <a:xfrm>
            <a:off x="3581400" y="3352800"/>
            <a:ext cx="2035175" cy="2079625"/>
          </a:xfrm>
          <a:prstGeom prst="rect">
            <a:avLst/>
          </a:prstGeom>
          <a:noFill/>
        </p:spPr>
      </p:pic>
      <p:sp>
        <p:nvSpPr>
          <p:cNvPr id="36871" name="WordArt 7"/>
          <p:cNvSpPr>
            <a:spLocks noChangeArrowheads="1" noChangeShapeType="1" noTextEdit="1"/>
          </p:cNvSpPr>
          <p:nvPr/>
        </p:nvSpPr>
        <p:spPr bwMode="auto">
          <a:xfrm>
            <a:off x="1295400" y="3810000"/>
            <a:ext cx="6667500" cy="762000"/>
          </a:xfrm>
          <a:prstGeom prst="rect">
            <a:avLst/>
          </a:prstGeom>
        </p:spPr>
        <p:txBody>
          <a:bodyPr wrap="none" fromWordArt="1">
            <a:prstTxWarp prst="textDeflate">
              <a:avLst>
                <a:gd name="adj" fmla="val 26227"/>
              </a:avLst>
            </a:prstTxWarp>
          </a:bodyPr>
          <a:lstStyle/>
          <a:p>
            <a:pPr algn="ctr"/>
            <a:r>
              <a:rPr lang="en-US" sz="3600" kern="10" dirty="0">
                <a:ln w="9525">
                  <a:solidFill>
                    <a:srgbClr val="000000"/>
                  </a:solidFill>
                  <a:round/>
                  <a:headEnd/>
                  <a:tailEnd/>
                </a:ln>
                <a:solidFill>
                  <a:srgbClr val="000000"/>
                </a:solidFill>
                <a:latin typeface="Goudy Stout"/>
              </a:rPr>
              <a:t>Illinois is a Resource Sharing State!</a:t>
            </a:r>
          </a:p>
        </p:txBody>
      </p:sp>
      <p:sp>
        <p:nvSpPr>
          <p:cNvPr id="7" name="Title 4"/>
          <p:cNvSpPr>
            <a:spLocks noGrp="1"/>
          </p:cNvSpPr>
          <p:nvPr>
            <p:ph type="title"/>
          </p:nvPr>
        </p:nvSpPr>
        <p:spPr>
          <a:xfrm>
            <a:off x="457200" y="762000"/>
            <a:ext cx="8229600" cy="655638"/>
          </a:xfrm>
        </p:spPr>
        <p:txBody>
          <a:bodyPr>
            <a:normAutofit fontScale="90000"/>
          </a:bodyPr>
          <a:lstStyle/>
          <a:p>
            <a:r>
              <a:rPr lang="en-US" dirty="0" smtClean="0"/>
              <a:t>Meanwhile in Illinois…</a:t>
            </a:r>
            <a:endParaRPr lang="en-US" dirty="0"/>
          </a:p>
        </p:txBody>
      </p:sp>
      <p:sp>
        <p:nvSpPr>
          <p:cNvPr id="9" name="WordArt 4"/>
          <p:cNvSpPr>
            <a:spLocks noChangeArrowheads="1" noChangeShapeType="1"/>
          </p:cNvSpPr>
          <p:nvPr/>
        </p:nvSpPr>
        <p:spPr bwMode="auto">
          <a:xfrm>
            <a:off x="533400" y="381000"/>
            <a:ext cx="1371600" cy="762000"/>
          </a:xfrm>
          <a:prstGeom prst="rect">
            <a:avLst/>
          </a:prstGeom>
        </p:spPr>
        <p:txBody>
          <a:bodyPr wrap="none" fromWordArt="1">
            <a:prstTxWarp prst="textDoubleWave1">
              <a:avLst>
                <a:gd name="adj1" fmla="val 6500"/>
                <a:gd name="adj2" fmla="val 0"/>
              </a:avLst>
            </a:prstTxWarp>
          </a:bodyPr>
          <a:lstStyle/>
          <a:p>
            <a:r>
              <a:rPr lang="en-US" sz="3600" kern="10" spc="-360" dirty="0">
                <a:ln w="12700" cmpd="sng">
                  <a:solidFill>
                    <a:srgbClr val="000099"/>
                  </a:solidFill>
                  <a:prstDash val="solid"/>
                  <a:round/>
                  <a:headEnd/>
                  <a:tailEnd/>
                </a:ln>
                <a:solidFill>
                  <a:srgbClr val="33CCFF"/>
                </a:solidFill>
                <a:effectLst>
                  <a:outerShdw dist="125724" dir="18900000" algn="ctr" rotWithShape="0">
                    <a:srgbClr val="000099"/>
                  </a:outerShdw>
                </a:effectLst>
                <a:latin typeface="Impact"/>
              </a:rPr>
              <a:t>1989</a:t>
            </a:r>
          </a:p>
        </p:txBody>
      </p:sp>
    </p:spTree>
    <p:extLst>
      <p:ext uri="{BB962C8B-B14F-4D97-AF65-F5344CB8AC3E}">
        <p14:creationId xmlns:p14="http://schemas.microsoft.com/office/powerpoint/2010/main" val="130875714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3"/>
          <p:cNvSpPr>
            <a:spLocks noGrp="1" noChangeArrowheads="1"/>
          </p:cNvSpPr>
          <p:nvPr>
            <p:ph idx="1"/>
          </p:nvPr>
        </p:nvSpPr>
        <p:spPr/>
        <p:txBody>
          <a:bodyPr>
            <a:normAutofit/>
          </a:bodyPr>
          <a:lstStyle/>
          <a:p>
            <a:r>
              <a:rPr lang="en-US" sz="2800" dirty="0"/>
              <a:t>Smoking on domestic airplane flights is banned.</a:t>
            </a:r>
          </a:p>
          <a:p>
            <a:pPr>
              <a:buFontTx/>
              <a:buNone/>
            </a:pPr>
            <a:endParaRPr lang="en-US" sz="2800" dirty="0"/>
          </a:p>
          <a:p>
            <a:r>
              <a:rPr lang="en-US" sz="2800" dirty="0" smtClean="0"/>
              <a:t>IBM </a:t>
            </a:r>
            <a:r>
              <a:rPr lang="en-US" sz="2800" dirty="0"/>
              <a:t>sells its </a:t>
            </a:r>
            <a:r>
              <a:rPr lang="en-US" sz="2800" dirty="0" err="1"/>
              <a:t>Selectric</a:t>
            </a:r>
            <a:r>
              <a:rPr lang="en-US" sz="2800" dirty="0"/>
              <a:t> division, a death </a:t>
            </a:r>
            <a:r>
              <a:rPr lang="en-US" sz="2800" dirty="0" smtClean="0"/>
              <a:t>knell </a:t>
            </a:r>
            <a:r>
              <a:rPr lang="en-US" sz="2800" dirty="0"/>
              <a:t>for the typewriter.</a:t>
            </a:r>
          </a:p>
          <a:p>
            <a:pPr>
              <a:buFontTx/>
              <a:buNone/>
            </a:pPr>
            <a:endParaRPr lang="en-US" sz="2800" dirty="0"/>
          </a:p>
        </p:txBody>
      </p:sp>
      <p:sp>
        <p:nvSpPr>
          <p:cNvPr id="10" name="Slide Number Placeholder 5"/>
          <p:cNvSpPr>
            <a:spLocks noGrp="1"/>
          </p:cNvSpPr>
          <p:nvPr>
            <p:ph type="sldNum" sz="quarter" idx="12"/>
          </p:nvPr>
        </p:nvSpPr>
        <p:spPr/>
        <p:txBody>
          <a:bodyPr/>
          <a:lstStyle/>
          <a:p>
            <a:fld id="{135464F2-2367-4B8B-BD84-9C1712B7C9E2}" type="slidenum">
              <a:rPr lang="en-US"/>
              <a:pPr/>
              <a:t>78</a:t>
            </a:fld>
            <a:endParaRPr lang="en-US"/>
          </a:p>
        </p:txBody>
      </p:sp>
      <p:sp>
        <p:nvSpPr>
          <p:cNvPr id="37892" name="WordArt 4"/>
          <p:cNvSpPr>
            <a:spLocks noChangeArrowheads="1" noChangeShapeType="1"/>
          </p:cNvSpPr>
          <p:nvPr/>
        </p:nvSpPr>
        <p:spPr bwMode="auto">
          <a:xfrm>
            <a:off x="685800" y="457200"/>
            <a:ext cx="1066800" cy="914400"/>
          </a:xfrm>
          <a:prstGeom prst="rect">
            <a:avLst/>
          </a:prstGeom>
        </p:spPr>
        <p:txBody>
          <a:bodyPr wrap="none" fromWordArt="1">
            <a:prstTxWarp prst="textDoubleWave1">
              <a:avLst>
                <a:gd name="adj1" fmla="val 6500"/>
                <a:gd name="adj2" fmla="val 0"/>
              </a:avLst>
            </a:prstTxWarp>
          </a:bodyPr>
          <a:lstStyle/>
          <a:p>
            <a:r>
              <a:rPr lang="en-US" sz="3600" kern="10" spc="-360" dirty="0">
                <a:ln w="12700" cmpd="sng">
                  <a:solidFill>
                    <a:srgbClr val="000099"/>
                  </a:solidFill>
                  <a:prstDash val="solid"/>
                  <a:round/>
                  <a:headEnd/>
                  <a:tailEnd/>
                </a:ln>
                <a:solidFill>
                  <a:srgbClr val="33CCFF"/>
                </a:solidFill>
                <a:effectLst>
                  <a:outerShdw dist="125724" dir="18900000" algn="ctr" rotWithShape="0">
                    <a:srgbClr val="000099"/>
                  </a:outerShdw>
                </a:effectLst>
                <a:latin typeface="Impact"/>
              </a:rPr>
              <a:t>1990</a:t>
            </a:r>
          </a:p>
        </p:txBody>
      </p:sp>
      <p:graphicFrame>
        <p:nvGraphicFramePr>
          <p:cNvPr id="37894" name="Object 6"/>
          <p:cNvGraphicFramePr>
            <a:graphicFrameLocks noChangeAspect="1"/>
          </p:cNvGraphicFramePr>
          <p:nvPr/>
        </p:nvGraphicFramePr>
        <p:xfrm>
          <a:off x="3657600" y="4419600"/>
          <a:ext cx="2057400" cy="1543050"/>
        </p:xfrm>
        <a:graphic>
          <a:graphicData uri="http://schemas.openxmlformats.org/presentationml/2006/ole">
            <mc:AlternateContent xmlns:mc="http://schemas.openxmlformats.org/markup-compatibility/2006">
              <mc:Choice xmlns:v="urn:schemas-microsoft-com:vml" Requires="v">
                <p:oleObj spid="_x0000_s6150" name="Bitmap Image" r:id="rId3" imgW="1905266" imgH="1428949" progId="PBrush">
                  <p:embed/>
                </p:oleObj>
              </mc:Choice>
              <mc:Fallback>
                <p:oleObj name="Bitmap Image" r:id="rId3" imgW="1905266" imgH="1428949" progId="PBrus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4419600"/>
                        <a:ext cx="2057400" cy="154305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graphicFrame>
        <p:nvGraphicFramePr>
          <p:cNvPr id="37895" name="Object 7"/>
          <p:cNvGraphicFramePr>
            <a:graphicFrameLocks noChangeAspect="1"/>
          </p:cNvGraphicFramePr>
          <p:nvPr/>
        </p:nvGraphicFramePr>
        <p:xfrm>
          <a:off x="3733800" y="4495800"/>
          <a:ext cx="533400" cy="533400"/>
        </p:xfrm>
        <a:graphic>
          <a:graphicData uri="http://schemas.openxmlformats.org/presentationml/2006/ole">
            <mc:AlternateContent xmlns:mc="http://schemas.openxmlformats.org/markup-compatibility/2006">
              <mc:Choice xmlns:v="urn:schemas-microsoft-com:vml" Requires="v">
                <p:oleObj spid="_x0000_s6151" name="Bitmap Image" r:id="rId5" imgW="428798" imgH="428798" progId="PBrush">
                  <p:embed/>
                </p:oleObj>
              </mc:Choice>
              <mc:Fallback>
                <p:oleObj name="Bitmap Image" r:id="rId5" imgW="428798" imgH="428798" progId="PBrush">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3800" y="4495800"/>
                        <a:ext cx="533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51447438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3"/>
          <p:cNvSpPr>
            <a:spLocks noGrp="1" noChangeArrowheads="1"/>
          </p:cNvSpPr>
          <p:nvPr>
            <p:ph idx="1"/>
          </p:nvPr>
        </p:nvSpPr>
        <p:spPr/>
        <p:txBody>
          <a:bodyPr/>
          <a:lstStyle/>
          <a:p>
            <a:r>
              <a:rPr lang="en-US" sz="2000" dirty="0">
                <a:latin typeface="Trebuchet MS" pitchFamily="34" charset="0"/>
              </a:rPr>
              <a:t>SILO membership exceeds 700 libraries, contributing over 400,000 serials holdings.</a:t>
            </a:r>
          </a:p>
          <a:p>
            <a:endParaRPr lang="en-US" sz="2000" dirty="0">
              <a:latin typeface="Trebuchet MS" pitchFamily="34" charset="0"/>
            </a:endParaRPr>
          </a:p>
          <a:p>
            <a:r>
              <a:rPr lang="en-US" sz="2000" dirty="0">
                <a:latin typeface="Trebuchet MS" pitchFamily="34" charset="0"/>
              </a:rPr>
              <a:t>SILO becomes the third largest union list group in OCLC, surpassed only by the New York Consolidated and the U.S. Newspaper Program union lists.</a:t>
            </a:r>
          </a:p>
          <a:p>
            <a:endParaRPr lang="en-US" sz="2000" dirty="0">
              <a:latin typeface="Trebuchet MS" pitchFamily="34" charset="0"/>
            </a:endParaRPr>
          </a:p>
          <a:p>
            <a:r>
              <a:rPr lang="en-US" sz="2000" dirty="0">
                <a:latin typeface="Trebuchet MS" pitchFamily="34" charset="0"/>
              </a:rPr>
              <a:t>The Illinois State Library </a:t>
            </a:r>
            <a:r>
              <a:rPr lang="en-US" sz="2000" dirty="0" smtClean="0">
                <a:latin typeface="Trebuchet MS" pitchFamily="34" charset="0"/>
              </a:rPr>
              <a:t>Gwendolyn </a:t>
            </a:r>
            <a:r>
              <a:rPr lang="en-US" sz="2000" dirty="0">
                <a:latin typeface="Trebuchet MS" pitchFamily="34" charset="0"/>
              </a:rPr>
              <a:t>Brooks </a:t>
            </a:r>
            <a:r>
              <a:rPr lang="en-US" sz="2000" dirty="0" smtClean="0">
                <a:latin typeface="Trebuchet MS" pitchFamily="34" charset="0"/>
              </a:rPr>
              <a:t>Building is </a:t>
            </a:r>
            <a:r>
              <a:rPr lang="en-US" sz="2000" dirty="0">
                <a:latin typeface="Trebuchet MS" pitchFamily="34" charset="0"/>
              </a:rPr>
              <a:t>opened at a cost of $36 million dollars.</a:t>
            </a:r>
          </a:p>
        </p:txBody>
      </p:sp>
      <p:sp>
        <p:nvSpPr>
          <p:cNvPr id="7" name="Slide Number Placeholder 5"/>
          <p:cNvSpPr>
            <a:spLocks noGrp="1"/>
          </p:cNvSpPr>
          <p:nvPr>
            <p:ph type="sldNum" sz="quarter" idx="12"/>
          </p:nvPr>
        </p:nvSpPr>
        <p:spPr/>
        <p:txBody>
          <a:bodyPr/>
          <a:lstStyle/>
          <a:p>
            <a:fld id="{32848212-4152-41B6-A236-70FE8A87886F}" type="slidenum">
              <a:rPr lang="en-US"/>
              <a:pPr/>
              <a:t>79</a:t>
            </a:fld>
            <a:endParaRPr lang="en-US"/>
          </a:p>
        </p:txBody>
      </p:sp>
      <p:pic>
        <p:nvPicPr>
          <p:cNvPr id="38920" name="Picture 8" descr="http://tbn0.google.com/images?q=tbn:xuNdrtSRo3zvoM:http://www.cyberdriveillinois.com/departments/library/lib_pic.jpg">
            <a:hlinkClick r:id="rId2"/>
          </p:cNvPr>
          <p:cNvPicPr>
            <a:picLocks noChangeAspect="1" noChangeArrowheads="1"/>
          </p:cNvPicPr>
          <p:nvPr/>
        </p:nvPicPr>
        <p:blipFill>
          <a:blip r:embed="rId3" cstate="print"/>
          <a:srcRect/>
          <a:stretch>
            <a:fillRect/>
          </a:stretch>
        </p:blipFill>
        <p:spPr bwMode="auto">
          <a:xfrm>
            <a:off x="3200400" y="4800600"/>
            <a:ext cx="2971800" cy="1730375"/>
          </a:xfrm>
          <a:prstGeom prst="rect">
            <a:avLst/>
          </a:prstGeom>
          <a:noFill/>
          <a:ln w="38100">
            <a:solidFill>
              <a:srgbClr val="000000"/>
            </a:solidFill>
            <a:miter lim="800000"/>
            <a:headEnd/>
            <a:tailEnd/>
          </a:ln>
        </p:spPr>
      </p:pic>
      <p:sp>
        <p:nvSpPr>
          <p:cNvPr id="6" name="Title 4"/>
          <p:cNvSpPr>
            <a:spLocks noGrp="1"/>
          </p:cNvSpPr>
          <p:nvPr>
            <p:ph type="title"/>
          </p:nvPr>
        </p:nvSpPr>
        <p:spPr>
          <a:xfrm>
            <a:off x="457200" y="685800"/>
            <a:ext cx="8229600" cy="731838"/>
          </a:xfrm>
        </p:spPr>
        <p:txBody>
          <a:bodyPr>
            <a:normAutofit fontScale="90000"/>
          </a:bodyPr>
          <a:lstStyle/>
          <a:p>
            <a:r>
              <a:rPr lang="en-US" dirty="0" smtClean="0"/>
              <a:t>Meanwhile in Illinois…</a:t>
            </a:r>
            <a:endParaRPr lang="en-US" dirty="0"/>
          </a:p>
        </p:txBody>
      </p:sp>
      <p:sp>
        <p:nvSpPr>
          <p:cNvPr id="8" name="WordArt 4"/>
          <p:cNvSpPr>
            <a:spLocks noChangeArrowheads="1" noChangeShapeType="1"/>
          </p:cNvSpPr>
          <p:nvPr/>
        </p:nvSpPr>
        <p:spPr bwMode="auto">
          <a:xfrm>
            <a:off x="685800" y="457200"/>
            <a:ext cx="1066800" cy="914400"/>
          </a:xfrm>
          <a:prstGeom prst="rect">
            <a:avLst/>
          </a:prstGeom>
        </p:spPr>
        <p:txBody>
          <a:bodyPr wrap="none" fromWordArt="1">
            <a:prstTxWarp prst="textDoubleWave1">
              <a:avLst>
                <a:gd name="adj1" fmla="val 6500"/>
                <a:gd name="adj2" fmla="val 0"/>
              </a:avLst>
            </a:prstTxWarp>
          </a:bodyPr>
          <a:lstStyle/>
          <a:p>
            <a:r>
              <a:rPr lang="en-US" sz="3600" kern="10" spc="-360" dirty="0">
                <a:ln w="12700" cmpd="sng">
                  <a:solidFill>
                    <a:srgbClr val="000099"/>
                  </a:solidFill>
                  <a:prstDash val="solid"/>
                  <a:round/>
                  <a:headEnd/>
                  <a:tailEnd/>
                </a:ln>
                <a:solidFill>
                  <a:srgbClr val="33CCFF"/>
                </a:solidFill>
                <a:effectLst>
                  <a:outerShdw dist="125724" dir="18900000" algn="ctr" rotWithShape="0">
                    <a:srgbClr val="000099"/>
                  </a:outerShdw>
                </a:effectLst>
                <a:latin typeface="Impact"/>
              </a:rPr>
              <a:t>1990</a:t>
            </a:r>
          </a:p>
        </p:txBody>
      </p:sp>
    </p:spTree>
    <p:extLst>
      <p:ext uri="{BB962C8B-B14F-4D97-AF65-F5344CB8AC3E}">
        <p14:creationId xmlns:p14="http://schemas.microsoft.com/office/powerpoint/2010/main" val="25788811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55700" y="1877905"/>
            <a:ext cx="6883400" cy="4551380"/>
          </a:xfrm>
          <a:prstGeom prst="rect">
            <a:avLst/>
          </a:prstGeom>
        </p:spPr>
      </p:pic>
      <p:sp>
        <p:nvSpPr>
          <p:cNvPr id="3" name="TextBox 2"/>
          <p:cNvSpPr txBox="1"/>
          <p:nvPr/>
        </p:nvSpPr>
        <p:spPr>
          <a:xfrm>
            <a:off x="914400" y="764093"/>
            <a:ext cx="7848600" cy="523220"/>
          </a:xfrm>
          <a:prstGeom prst="rect">
            <a:avLst/>
          </a:prstGeom>
          <a:noFill/>
        </p:spPr>
        <p:txBody>
          <a:bodyPr wrap="square" rtlCol="0">
            <a:spAutoFit/>
          </a:bodyPr>
          <a:lstStyle/>
          <a:p>
            <a:r>
              <a:rPr lang="en-US" sz="2800" dirty="0" smtClean="0"/>
              <a:t>1980: President Obama is a college student, age 19</a:t>
            </a:r>
            <a:endParaRPr lang="en-US" sz="2800" dirty="0"/>
          </a:p>
        </p:txBody>
      </p:sp>
    </p:spTree>
    <p:extLst>
      <p:ext uri="{BB962C8B-B14F-4D97-AF65-F5344CB8AC3E}">
        <p14:creationId xmlns:p14="http://schemas.microsoft.com/office/powerpoint/2010/main" val="2769133982"/>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Grp="1" noChangeArrowheads="1"/>
          </p:cNvSpPr>
          <p:nvPr>
            <p:ph idx="1"/>
          </p:nvPr>
        </p:nvSpPr>
        <p:spPr/>
        <p:txBody>
          <a:bodyPr>
            <a:noAutofit/>
          </a:bodyPr>
          <a:lstStyle/>
          <a:p>
            <a:r>
              <a:rPr lang="en-US" sz="2800" dirty="0">
                <a:latin typeface="Trebuchet MS" pitchFamily="34" charset="0"/>
              </a:rPr>
              <a:t>The Beanie Baby makes its debut.</a:t>
            </a:r>
          </a:p>
          <a:p>
            <a:endParaRPr lang="en-US" sz="2800" dirty="0">
              <a:latin typeface="Trebuchet MS" pitchFamily="34" charset="0"/>
            </a:endParaRPr>
          </a:p>
          <a:p>
            <a:endParaRPr lang="en-US" sz="2800" dirty="0">
              <a:latin typeface="Trebuchet MS" pitchFamily="34" charset="0"/>
            </a:endParaRPr>
          </a:p>
          <a:p>
            <a:endParaRPr lang="en-US" sz="2800" dirty="0">
              <a:latin typeface="Trebuchet MS" pitchFamily="34" charset="0"/>
            </a:endParaRPr>
          </a:p>
          <a:p>
            <a:endParaRPr lang="en-US" sz="2800" dirty="0">
              <a:latin typeface="Trebuchet MS" pitchFamily="34" charset="0"/>
            </a:endParaRPr>
          </a:p>
          <a:p>
            <a:pPr>
              <a:buFontTx/>
              <a:buNone/>
            </a:pPr>
            <a:endParaRPr lang="en-US" sz="2800" dirty="0">
              <a:latin typeface="Trebuchet MS" pitchFamily="34" charset="0"/>
            </a:endParaRPr>
          </a:p>
          <a:p>
            <a:endParaRPr lang="en-US" sz="2800" dirty="0">
              <a:latin typeface="Trebuchet MS" pitchFamily="34" charset="0"/>
            </a:endParaRPr>
          </a:p>
          <a:p>
            <a:r>
              <a:rPr lang="en-US" sz="2800" dirty="0" smtClean="0">
                <a:latin typeface="Trebuchet MS" pitchFamily="34" charset="0"/>
              </a:rPr>
              <a:t>HTML </a:t>
            </a:r>
            <a:r>
              <a:rPr lang="en-US" sz="2800" dirty="0">
                <a:latin typeface="Trebuchet MS" pitchFamily="34" charset="0"/>
              </a:rPr>
              <a:t>is introduced as the code for Web design.</a:t>
            </a:r>
          </a:p>
        </p:txBody>
      </p:sp>
      <p:sp>
        <p:nvSpPr>
          <p:cNvPr id="9" name="Slide Number Placeholder 5"/>
          <p:cNvSpPr>
            <a:spLocks noGrp="1"/>
          </p:cNvSpPr>
          <p:nvPr>
            <p:ph type="sldNum" sz="quarter" idx="12"/>
          </p:nvPr>
        </p:nvSpPr>
        <p:spPr/>
        <p:txBody>
          <a:bodyPr/>
          <a:lstStyle/>
          <a:p>
            <a:fld id="{0733FBFE-4C39-42B7-8391-4B30EDB747C0}" type="slidenum">
              <a:rPr lang="en-US"/>
              <a:pPr/>
              <a:t>80</a:t>
            </a:fld>
            <a:endParaRPr lang="en-US"/>
          </a:p>
        </p:txBody>
      </p:sp>
      <p:sp>
        <p:nvSpPr>
          <p:cNvPr id="41988" name="WordArt 4"/>
          <p:cNvSpPr>
            <a:spLocks noChangeArrowheads="1" noChangeShapeType="1"/>
          </p:cNvSpPr>
          <p:nvPr/>
        </p:nvSpPr>
        <p:spPr bwMode="auto">
          <a:xfrm>
            <a:off x="685800" y="381000"/>
            <a:ext cx="990600" cy="762000"/>
          </a:xfrm>
          <a:prstGeom prst="rect">
            <a:avLst/>
          </a:prstGeom>
        </p:spPr>
        <p:txBody>
          <a:bodyPr wrap="none" fromWordArt="1">
            <a:prstTxWarp prst="textDoubleWave1">
              <a:avLst>
                <a:gd name="adj1" fmla="val 6500"/>
                <a:gd name="adj2" fmla="val 0"/>
              </a:avLst>
            </a:prstTxWarp>
          </a:bodyPr>
          <a:lstStyle/>
          <a:p>
            <a:r>
              <a:rPr lang="en-US" sz="3600" kern="10" spc="-360" dirty="0">
                <a:ln w="12700" cmpd="sng">
                  <a:solidFill>
                    <a:srgbClr val="000099"/>
                  </a:solidFill>
                  <a:prstDash val="solid"/>
                  <a:round/>
                  <a:headEnd/>
                  <a:tailEnd/>
                </a:ln>
                <a:solidFill>
                  <a:srgbClr val="33CCFF"/>
                </a:solidFill>
                <a:effectLst>
                  <a:outerShdw dist="125724" dir="18900000" algn="ctr" rotWithShape="0">
                    <a:srgbClr val="000099"/>
                  </a:outerShdw>
                </a:effectLst>
                <a:latin typeface="Impact"/>
              </a:rPr>
              <a:t>1993</a:t>
            </a:r>
          </a:p>
        </p:txBody>
      </p:sp>
      <p:graphicFrame>
        <p:nvGraphicFramePr>
          <p:cNvPr id="41989" name="Object 5"/>
          <p:cNvGraphicFramePr>
            <a:graphicFrameLocks noChangeAspect="1"/>
          </p:cNvGraphicFramePr>
          <p:nvPr/>
        </p:nvGraphicFramePr>
        <p:xfrm>
          <a:off x="3276600" y="2514600"/>
          <a:ext cx="2362200" cy="2450376"/>
        </p:xfrm>
        <a:graphic>
          <a:graphicData uri="http://schemas.openxmlformats.org/presentationml/2006/ole">
            <mc:AlternateContent xmlns:mc="http://schemas.openxmlformats.org/markup-compatibility/2006">
              <mc:Choice xmlns:v="urn:schemas-microsoft-com:vml" Requires="v">
                <p:oleObj spid="_x0000_s7172" name="Bitmap Image" r:id="rId3" imgW="2857899" imgH="2962689" progId="PBrush">
                  <p:embed/>
                </p:oleObj>
              </mc:Choice>
              <mc:Fallback>
                <p:oleObj name="Bitmap Image" r:id="rId3" imgW="2857899" imgH="2962689" progId="PBrus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2514600"/>
                        <a:ext cx="2362200" cy="2450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386294268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3"/>
          <p:cNvSpPr>
            <a:spLocks noGrp="1" noChangeArrowheads="1"/>
          </p:cNvSpPr>
          <p:nvPr>
            <p:ph idx="1"/>
          </p:nvPr>
        </p:nvSpPr>
        <p:spPr>
          <a:xfrm>
            <a:off x="457200" y="2362200"/>
            <a:ext cx="8229600" cy="3763963"/>
          </a:xfrm>
        </p:spPr>
        <p:txBody>
          <a:bodyPr/>
          <a:lstStyle/>
          <a:p>
            <a:r>
              <a:rPr lang="en-US" sz="2000" b="1" dirty="0"/>
              <a:t>The LVIS (Libraries Very Interested in Sharing) group is formed, as a way to identify and route requests to libraries within OCLC that agree not to charge a fee photocopies.	</a:t>
            </a:r>
          </a:p>
          <a:p>
            <a:pPr>
              <a:buFontTx/>
              <a:buNone/>
            </a:pPr>
            <a:r>
              <a:rPr lang="en-US" sz="2000" b="1" dirty="0"/>
              <a:t>	</a:t>
            </a:r>
          </a:p>
          <a:p>
            <a:pPr>
              <a:buFontTx/>
              <a:buNone/>
            </a:pPr>
            <a:endParaRPr lang="en-US" sz="2000" b="1" dirty="0"/>
          </a:p>
          <a:p>
            <a:pPr>
              <a:buFontTx/>
              <a:buNone/>
            </a:pPr>
            <a:r>
              <a:rPr lang="en-US" sz="2000" b="1" dirty="0"/>
              <a:t>	</a:t>
            </a:r>
          </a:p>
          <a:p>
            <a:r>
              <a:rPr lang="en-US" sz="2000" b="1" dirty="0"/>
              <a:t>LVIS begins as a venture between MLNC and ILLINET, which started with 181 </a:t>
            </a:r>
            <a:r>
              <a:rPr lang="en-US" sz="2000" b="1" dirty="0" err="1"/>
              <a:t>multitype</a:t>
            </a:r>
            <a:r>
              <a:rPr lang="en-US" sz="2000" b="1" dirty="0"/>
              <a:t> libraries in Illinois and Missouri.</a:t>
            </a:r>
          </a:p>
        </p:txBody>
      </p:sp>
      <p:sp>
        <p:nvSpPr>
          <p:cNvPr id="8" name="Slide Number Placeholder 5"/>
          <p:cNvSpPr>
            <a:spLocks noGrp="1"/>
          </p:cNvSpPr>
          <p:nvPr>
            <p:ph type="sldNum" sz="quarter" idx="12"/>
          </p:nvPr>
        </p:nvSpPr>
        <p:spPr/>
        <p:txBody>
          <a:bodyPr/>
          <a:lstStyle/>
          <a:p>
            <a:fld id="{8560FA59-F511-45D3-A247-B35AA006A1D7}" type="slidenum">
              <a:rPr lang="en-US"/>
              <a:pPr/>
              <a:t>81</a:t>
            </a:fld>
            <a:endParaRPr lang="en-US"/>
          </a:p>
        </p:txBody>
      </p:sp>
      <p:sp>
        <p:nvSpPr>
          <p:cNvPr id="43013" name="Oval 5"/>
          <p:cNvSpPr>
            <a:spLocks noChangeArrowheads="1"/>
          </p:cNvSpPr>
          <p:nvPr/>
        </p:nvSpPr>
        <p:spPr bwMode="auto">
          <a:xfrm rot="-1134781">
            <a:off x="7244427" y="633936"/>
            <a:ext cx="1852613" cy="1752600"/>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43014" name="Text Box 6"/>
          <p:cNvSpPr txBox="1">
            <a:spLocks noChangeArrowheads="1"/>
          </p:cNvSpPr>
          <p:nvPr/>
        </p:nvSpPr>
        <p:spPr bwMode="auto">
          <a:xfrm rot="-1076017">
            <a:off x="7396827" y="710136"/>
            <a:ext cx="1614488" cy="1552575"/>
          </a:xfrm>
          <a:prstGeom prst="rect">
            <a:avLst/>
          </a:prstGeom>
          <a:noFill/>
          <a:ln w="9525">
            <a:noFill/>
            <a:miter lim="800000"/>
            <a:headEnd/>
            <a:tailEnd/>
          </a:ln>
          <a:effectLst/>
        </p:spPr>
        <p:txBody>
          <a:bodyPr>
            <a:spAutoFit/>
          </a:bodyPr>
          <a:lstStyle/>
          <a:p>
            <a:pPr algn="ctr">
              <a:spcBef>
                <a:spcPct val="50000"/>
              </a:spcBef>
            </a:pPr>
            <a:r>
              <a:rPr lang="en-US" sz="2400" b="1" dirty="0">
                <a:solidFill>
                  <a:srgbClr val="FFCC00"/>
                </a:solidFill>
              </a:rPr>
              <a:t>I SAW       LVIS AT   THE   LIBRARY</a:t>
            </a:r>
          </a:p>
        </p:txBody>
      </p:sp>
      <p:sp>
        <p:nvSpPr>
          <p:cNvPr id="7" name="Title 4"/>
          <p:cNvSpPr>
            <a:spLocks noGrp="1"/>
          </p:cNvSpPr>
          <p:nvPr>
            <p:ph type="title"/>
          </p:nvPr>
        </p:nvSpPr>
        <p:spPr>
          <a:xfrm>
            <a:off x="457200" y="304800"/>
            <a:ext cx="8229600" cy="1143000"/>
          </a:xfrm>
        </p:spPr>
        <p:txBody>
          <a:bodyPr/>
          <a:lstStyle/>
          <a:p>
            <a:r>
              <a:rPr lang="en-US" dirty="0" smtClean="0"/>
              <a:t>Meanwhile in Illinois…</a:t>
            </a:r>
            <a:endParaRPr lang="en-US" dirty="0"/>
          </a:p>
        </p:txBody>
      </p:sp>
      <p:sp>
        <p:nvSpPr>
          <p:cNvPr id="9" name="WordArt 4"/>
          <p:cNvSpPr>
            <a:spLocks noChangeArrowheads="1" noChangeShapeType="1"/>
          </p:cNvSpPr>
          <p:nvPr/>
        </p:nvSpPr>
        <p:spPr bwMode="auto">
          <a:xfrm>
            <a:off x="685800" y="381000"/>
            <a:ext cx="990600" cy="762000"/>
          </a:xfrm>
          <a:prstGeom prst="rect">
            <a:avLst/>
          </a:prstGeom>
        </p:spPr>
        <p:txBody>
          <a:bodyPr wrap="none" fromWordArt="1">
            <a:prstTxWarp prst="textDoubleWave1">
              <a:avLst>
                <a:gd name="adj1" fmla="val 6500"/>
                <a:gd name="adj2" fmla="val 0"/>
              </a:avLst>
            </a:prstTxWarp>
          </a:bodyPr>
          <a:lstStyle/>
          <a:p>
            <a:r>
              <a:rPr lang="en-US" sz="3600" kern="10" spc="-360" dirty="0">
                <a:ln w="12700" cmpd="sng">
                  <a:solidFill>
                    <a:srgbClr val="000099"/>
                  </a:solidFill>
                  <a:prstDash val="solid"/>
                  <a:round/>
                  <a:headEnd/>
                  <a:tailEnd/>
                </a:ln>
                <a:solidFill>
                  <a:srgbClr val="33CCFF"/>
                </a:solidFill>
                <a:effectLst>
                  <a:outerShdw dist="125724" dir="18900000" algn="ctr" rotWithShape="0">
                    <a:srgbClr val="000099"/>
                  </a:outerShdw>
                </a:effectLst>
                <a:latin typeface="Impact"/>
              </a:rPr>
              <a:t>1993</a:t>
            </a:r>
          </a:p>
        </p:txBody>
      </p:sp>
    </p:spTree>
    <p:extLst>
      <p:ext uri="{BB962C8B-B14F-4D97-AF65-F5344CB8AC3E}">
        <p14:creationId xmlns:p14="http://schemas.microsoft.com/office/powerpoint/2010/main" val="284148256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3"/>
          <p:cNvSpPr>
            <a:spLocks noGrp="1" noChangeArrowheads="1"/>
          </p:cNvSpPr>
          <p:nvPr>
            <p:ph idx="1"/>
          </p:nvPr>
        </p:nvSpPr>
        <p:spPr>
          <a:xfrm>
            <a:off x="457200" y="1600200"/>
            <a:ext cx="5334000" cy="4525963"/>
          </a:xfrm>
        </p:spPr>
        <p:txBody>
          <a:bodyPr>
            <a:normAutofit/>
          </a:bodyPr>
          <a:lstStyle/>
          <a:p>
            <a:pPr>
              <a:lnSpc>
                <a:spcPct val="90000"/>
              </a:lnSpc>
            </a:pPr>
            <a:r>
              <a:rPr lang="en-US" sz="2400" dirty="0">
                <a:latin typeface="Trebuchet MS" pitchFamily="34" charset="0"/>
              </a:rPr>
              <a:t>The existence of black holes is proved.</a:t>
            </a:r>
          </a:p>
          <a:p>
            <a:pPr>
              <a:lnSpc>
                <a:spcPct val="90000"/>
              </a:lnSpc>
            </a:pPr>
            <a:endParaRPr lang="en-US" sz="2400" dirty="0">
              <a:latin typeface="Trebuchet MS" pitchFamily="34" charset="0"/>
            </a:endParaRPr>
          </a:p>
          <a:p>
            <a:pPr>
              <a:lnSpc>
                <a:spcPct val="90000"/>
              </a:lnSpc>
            </a:pPr>
            <a:r>
              <a:rPr lang="en-US" sz="2400" dirty="0" smtClean="0">
                <a:latin typeface="Trebuchet MS" pitchFamily="34" charset="0"/>
              </a:rPr>
              <a:t>The </a:t>
            </a:r>
            <a:r>
              <a:rPr lang="en-US" sz="2400" dirty="0">
                <a:latin typeface="Trebuchet MS" pitchFamily="34" charset="0"/>
              </a:rPr>
              <a:t>Chunnel opens, </a:t>
            </a:r>
            <a:r>
              <a:rPr lang="en-US" sz="2400" dirty="0" smtClean="0">
                <a:latin typeface="Trebuchet MS" pitchFamily="34" charset="0"/>
              </a:rPr>
              <a:t>bridging England </a:t>
            </a:r>
            <a:r>
              <a:rPr lang="en-US" sz="2400" dirty="0">
                <a:latin typeface="Trebuchet MS" pitchFamily="34" charset="0"/>
              </a:rPr>
              <a:t>and France.</a:t>
            </a:r>
          </a:p>
          <a:p>
            <a:pPr>
              <a:lnSpc>
                <a:spcPct val="90000"/>
              </a:lnSpc>
            </a:pPr>
            <a:endParaRPr lang="en-US" sz="2400" dirty="0">
              <a:latin typeface="Trebuchet MS" pitchFamily="34" charset="0"/>
            </a:endParaRPr>
          </a:p>
          <a:p>
            <a:pPr>
              <a:lnSpc>
                <a:spcPct val="90000"/>
              </a:lnSpc>
            </a:pPr>
            <a:r>
              <a:rPr lang="en-US" sz="2400" dirty="0">
                <a:latin typeface="Trebuchet MS" pitchFamily="34" charset="0"/>
              </a:rPr>
              <a:t>Yahoo search engine is started by two Stanford graduate engineering students.</a:t>
            </a:r>
          </a:p>
        </p:txBody>
      </p:sp>
      <p:sp>
        <p:nvSpPr>
          <p:cNvPr id="8" name="Slide Number Placeholder 5"/>
          <p:cNvSpPr>
            <a:spLocks noGrp="1"/>
          </p:cNvSpPr>
          <p:nvPr>
            <p:ph type="sldNum" sz="quarter" idx="12"/>
          </p:nvPr>
        </p:nvSpPr>
        <p:spPr/>
        <p:txBody>
          <a:bodyPr/>
          <a:lstStyle/>
          <a:p>
            <a:fld id="{69176EE2-54E5-4149-BB3B-D95DDD7E4050}" type="slidenum">
              <a:rPr lang="en-US"/>
              <a:pPr/>
              <a:t>82</a:t>
            </a:fld>
            <a:endParaRPr lang="en-US"/>
          </a:p>
        </p:txBody>
      </p:sp>
      <p:sp>
        <p:nvSpPr>
          <p:cNvPr id="44036" name="WordArt 4"/>
          <p:cNvSpPr>
            <a:spLocks noChangeArrowheads="1" noChangeShapeType="1"/>
          </p:cNvSpPr>
          <p:nvPr/>
        </p:nvSpPr>
        <p:spPr bwMode="auto">
          <a:xfrm>
            <a:off x="685800" y="685800"/>
            <a:ext cx="1295400" cy="609600"/>
          </a:xfrm>
          <a:prstGeom prst="rect">
            <a:avLst/>
          </a:prstGeom>
        </p:spPr>
        <p:txBody>
          <a:bodyPr wrap="none" fromWordArt="1">
            <a:prstTxWarp prst="textDoubleWave1">
              <a:avLst>
                <a:gd name="adj1" fmla="val 6500"/>
                <a:gd name="adj2" fmla="val 0"/>
              </a:avLst>
            </a:prstTxWarp>
          </a:bodyPr>
          <a:lstStyle/>
          <a:p>
            <a:r>
              <a:rPr lang="en-US" sz="3600" kern="10" spc="-360" dirty="0">
                <a:ln w="12700" cmpd="sng">
                  <a:solidFill>
                    <a:srgbClr val="000099"/>
                  </a:solidFill>
                  <a:prstDash val="solid"/>
                  <a:round/>
                  <a:headEnd/>
                  <a:tailEnd/>
                </a:ln>
                <a:solidFill>
                  <a:srgbClr val="33CCFF"/>
                </a:solidFill>
                <a:effectLst>
                  <a:outerShdw dist="125724" dir="18900000" algn="ctr" rotWithShape="0">
                    <a:srgbClr val="000099"/>
                  </a:outerShdw>
                </a:effectLst>
                <a:latin typeface="Impact"/>
              </a:rPr>
              <a:t>1994</a:t>
            </a:r>
          </a:p>
        </p:txBody>
      </p:sp>
      <p:graphicFrame>
        <p:nvGraphicFramePr>
          <p:cNvPr id="44037" name="Object 5"/>
          <p:cNvGraphicFramePr>
            <a:graphicFrameLocks noChangeAspect="1"/>
          </p:cNvGraphicFramePr>
          <p:nvPr/>
        </p:nvGraphicFramePr>
        <p:xfrm>
          <a:off x="6324600" y="1143000"/>
          <a:ext cx="1914525" cy="1371600"/>
        </p:xfrm>
        <a:graphic>
          <a:graphicData uri="http://schemas.openxmlformats.org/presentationml/2006/ole">
            <mc:AlternateContent xmlns:mc="http://schemas.openxmlformats.org/markup-compatibility/2006">
              <mc:Choice xmlns:v="urn:schemas-microsoft-com:vml" Requires="v">
                <p:oleObj spid="_x0000_s8198" name="Bitmap Image" r:id="rId3" imgW="1914286" imgH="1371429" progId="PBrush">
                  <p:embed/>
                </p:oleObj>
              </mc:Choice>
              <mc:Fallback>
                <p:oleObj name="Bitmap Image" r:id="rId3" imgW="1914286" imgH="1371429" progId="PBrus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1143000"/>
                        <a:ext cx="1914525"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graphicFrame>
        <p:nvGraphicFramePr>
          <p:cNvPr id="44038" name="Object 6"/>
          <p:cNvGraphicFramePr>
            <a:graphicFrameLocks noChangeAspect="1"/>
          </p:cNvGraphicFramePr>
          <p:nvPr/>
        </p:nvGraphicFramePr>
        <p:xfrm>
          <a:off x="6096000" y="3352800"/>
          <a:ext cx="2286000" cy="1489075"/>
        </p:xfrm>
        <a:graphic>
          <a:graphicData uri="http://schemas.openxmlformats.org/presentationml/2006/ole">
            <mc:AlternateContent xmlns:mc="http://schemas.openxmlformats.org/markup-compatibility/2006">
              <mc:Choice xmlns:v="urn:schemas-microsoft-com:vml" Requires="v">
                <p:oleObj spid="_x0000_s8199" name="Bitmap Image" r:id="rId5" imgW="2647619" imgH="1724266" progId="PBrush">
                  <p:embed/>
                </p:oleObj>
              </mc:Choice>
              <mc:Fallback>
                <p:oleObj name="Bitmap Image" r:id="rId5" imgW="2647619" imgH="1724266" progId="PBrush">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3352800"/>
                        <a:ext cx="2286000" cy="148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pic>
        <p:nvPicPr>
          <p:cNvPr id="44040" name="Picture 8" descr="File:Yahoo Logo.svg">
            <a:hlinkClick r:id="rId7"/>
          </p:cNvPr>
          <p:cNvPicPr>
            <a:picLocks noChangeAspect="1" noChangeArrowheads="1"/>
          </p:cNvPicPr>
          <p:nvPr/>
        </p:nvPicPr>
        <p:blipFill>
          <a:blip r:embed="rId8" cstate="print"/>
          <a:srcRect/>
          <a:stretch>
            <a:fillRect/>
          </a:stretch>
        </p:blipFill>
        <p:spPr bwMode="auto">
          <a:xfrm>
            <a:off x="838200" y="5105400"/>
            <a:ext cx="7620000" cy="1447801"/>
          </a:xfrm>
          <a:prstGeom prst="rect">
            <a:avLst/>
          </a:prstGeom>
          <a:noFill/>
        </p:spPr>
      </p:pic>
    </p:spTree>
    <p:extLst>
      <p:ext uri="{BB962C8B-B14F-4D97-AF65-F5344CB8AC3E}">
        <p14:creationId xmlns:p14="http://schemas.microsoft.com/office/powerpoint/2010/main" val="71316445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3"/>
          <p:cNvSpPr>
            <a:spLocks noGrp="1" noChangeArrowheads="1"/>
          </p:cNvSpPr>
          <p:nvPr>
            <p:ph idx="1"/>
          </p:nvPr>
        </p:nvSpPr>
        <p:spPr/>
        <p:txBody>
          <a:bodyPr/>
          <a:lstStyle/>
          <a:p>
            <a:r>
              <a:rPr lang="en-US" sz="2400" dirty="0"/>
              <a:t>The Illinois State Library begins a statewide pilot program, funded by a $75,000 grant, to provide a selection of 33 </a:t>
            </a:r>
            <a:r>
              <a:rPr lang="en-US" sz="2400" dirty="0" err="1"/>
              <a:t>FirstSearch</a:t>
            </a:r>
            <a:r>
              <a:rPr lang="en-US" sz="2400" dirty="0"/>
              <a:t> databases to 195 </a:t>
            </a:r>
            <a:r>
              <a:rPr lang="en-US" sz="2400" dirty="0" err="1"/>
              <a:t>multitype</a:t>
            </a:r>
            <a:r>
              <a:rPr lang="en-US" sz="2400" dirty="0"/>
              <a:t> Chicago Library System member libraries at no charge.</a:t>
            </a:r>
          </a:p>
          <a:p>
            <a:pPr>
              <a:buFontTx/>
              <a:buNone/>
            </a:pPr>
            <a:r>
              <a:rPr lang="en-US" sz="2400" dirty="0"/>
              <a:t>	</a:t>
            </a:r>
          </a:p>
        </p:txBody>
      </p:sp>
      <p:sp>
        <p:nvSpPr>
          <p:cNvPr id="9" name="Slide Number Placeholder 5"/>
          <p:cNvSpPr>
            <a:spLocks noGrp="1"/>
          </p:cNvSpPr>
          <p:nvPr>
            <p:ph type="sldNum" sz="quarter" idx="12"/>
          </p:nvPr>
        </p:nvSpPr>
        <p:spPr/>
        <p:txBody>
          <a:bodyPr/>
          <a:lstStyle/>
          <a:p>
            <a:fld id="{85C1276B-3921-4A2D-9439-97D53B9D01CC}" type="slidenum">
              <a:rPr lang="en-US"/>
              <a:pPr/>
              <a:t>83</a:t>
            </a:fld>
            <a:endParaRPr lang="en-US"/>
          </a:p>
        </p:txBody>
      </p:sp>
      <p:sp>
        <p:nvSpPr>
          <p:cNvPr id="8" name="Title 4"/>
          <p:cNvSpPr>
            <a:spLocks noGrp="1"/>
          </p:cNvSpPr>
          <p:nvPr>
            <p:ph type="title"/>
          </p:nvPr>
        </p:nvSpPr>
        <p:spPr>
          <a:xfrm>
            <a:off x="457200" y="685800"/>
            <a:ext cx="8229600" cy="731838"/>
          </a:xfrm>
        </p:spPr>
        <p:txBody>
          <a:bodyPr>
            <a:normAutofit fontScale="90000"/>
          </a:bodyPr>
          <a:lstStyle/>
          <a:p>
            <a:r>
              <a:rPr lang="en-US" dirty="0" smtClean="0"/>
              <a:t>Meanwhile in Illinois…</a:t>
            </a:r>
            <a:endParaRPr lang="en-US" dirty="0"/>
          </a:p>
        </p:txBody>
      </p:sp>
      <p:sp>
        <p:nvSpPr>
          <p:cNvPr id="10" name="WordArt 4"/>
          <p:cNvSpPr>
            <a:spLocks noChangeArrowheads="1" noChangeShapeType="1"/>
          </p:cNvSpPr>
          <p:nvPr/>
        </p:nvSpPr>
        <p:spPr bwMode="auto">
          <a:xfrm>
            <a:off x="685800" y="685800"/>
            <a:ext cx="1295400" cy="609600"/>
          </a:xfrm>
          <a:prstGeom prst="rect">
            <a:avLst/>
          </a:prstGeom>
        </p:spPr>
        <p:txBody>
          <a:bodyPr wrap="none" fromWordArt="1">
            <a:prstTxWarp prst="textDoubleWave1">
              <a:avLst>
                <a:gd name="adj1" fmla="val 6500"/>
                <a:gd name="adj2" fmla="val 0"/>
              </a:avLst>
            </a:prstTxWarp>
          </a:bodyPr>
          <a:lstStyle/>
          <a:p>
            <a:r>
              <a:rPr lang="en-US" sz="3600" kern="10" spc="-360" dirty="0">
                <a:ln w="12700" cmpd="sng">
                  <a:solidFill>
                    <a:srgbClr val="000099"/>
                  </a:solidFill>
                  <a:prstDash val="solid"/>
                  <a:round/>
                  <a:headEnd/>
                  <a:tailEnd/>
                </a:ln>
                <a:solidFill>
                  <a:srgbClr val="33CCFF"/>
                </a:solidFill>
                <a:effectLst>
                  <a:outerShdw dist="125724" dir="18900000" algn="ctr" rotWithShape="0">
                    <a:srgbClr val="000099"/>
                  </a:outerShdw>
                </a:effectLst>
                <a:latin typeface="Impact"/>
              </a:rPr>
              <a:t>1994</a:t>
            </a:r>
          </a:p>
        </p:txBody>
      </p:sp>
    </p:spTree>
    <p:extLst>
      <p:ext uri="{BB962C8B-B14F-4D97-AF65-F5344CB8AC3E}">
        <p14:creationId xmlns:p14="http://schemas.microsoft.com/office/powerpoint/2010/main" val="230105958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3"/>
          <p:cNvSpPr>
            <a:spLocks noGrp="1" noChangeArrowheads="1"/>
          </p:cNvSpPr>
          <p:nvPr>
            <p:ph idx="1"/>
          </p:nvPr>
        </p:nvSpPr>
        <p:spPr>
          <a:xfrm>
            <a:off x="228600" y="2057400"/>
            <a:ext cx="7772400" cy="4114800"/>
          </a:xfrm>
        </p:spPr>
        <p:txBody>
          <a:bodyPr/>
          <a:lstStyle/>
          <a:p>
            <a:r>
              <a:rPr lang="en-US" sz="2400" dirty="0">
                <a:latin typeface="Trebuchet MS" pitchFamily="34" charset="0"/>
              </a:rPr>
              <a:t>FBI arrests suspected Unabomber, Theodore Kaczynski.</a:t>
            </a:r>
          </a:p>
          <a:p>
            <a:endParaRPr lang="en-US" sz="2400" dirty="0">
              <a:latin typeface="Trebuchet MS" pitchFamily="34" charset="0"/>
            </a:endParaRPr>
          </a:p>
          <a:p>
            <a:r>
              <a:rPr lang="en-US" sz="2400" dirty="0" smtClean="0">
                <a:latin typeface="Trebuchet MS" pitchFamily="34" charset="0"/>
              </a:rPr>
              <a:t>The </a:t>
            </a:r>
            <a:r>
              <a:rPr lang="en-US" sz="2400" dirty="0">
                <a:latin typeface="Trebuchet MS" pitchFamily="34" charset="0"/>
              </a:rPr>
              <a:t>“virtual pet” is the latest fad for kids.</a:t>
            </a:r>
          </a:p>
          <a:p>
            <a:endParaRPr lang="en-US" sz="2400" dirty="0">
              <a:latin typeface="Trebuchet MS" pitchFamily="34" charset="0"/>
            </a:endParaRPr>
          </a:p>
          <a:p>
            <a:r>
              <a:rPr lang="en-US" sz="2400" dirty="0">
                <a:latin typeface="Trebuchet MS" pitchFamily="34" charset="0"/>
              </a:rPr>
              <a:t>The Tickle-Me-Elmo doll becomes the most popular Christmas present.</a:t>
            </a:r>
          </a:p>
        </p:txBody>
      </p:sp>
      <p:sp>
        <p:nvSpPr>
          <p:cNvPr id="8" name="Slide Number Placeholder 5"/>
          <p:cNvSpPr>
            <a:spLocks noGrp="1"/>
          </p:cNvSpPr>
          <p:nvPr>
            <p:ph type="sldNum" sz="quarter" idx="12"/>
          </p:nvPr>
        </p:nvSpPr>
        <p:spPr/>
        <p:txBody>
          <a:bodyPr/>
          <a:lstStyle/>
          <a:p>
            <a:fld id="{EE03627B-B69C-49C0-B212-EFF5ACE6559C}" type="slidenum">
              <a:rPr lang="en-US"/>
              <a:pPr/>
              <a:t>84</a:t>
            </a:fld>
            <a:endParaRPr lang="en-US"/>
          </a:p>
        </p:txBody>
      </p:sp>
      <p:sp>
        <p:nvSpPr>
          <p:cNvPr id="48132" name="WordArt 4"/>
          <p:cNvSpPr>
            <a:spLocks noChangeArrowheads="1" noChangeShapeType="1"/>
          </p:cNvSpPr>
          <p:nvPr/>
        </p:nvSpPr>
        <p:spPr bwMode="auto">
          <a:xfrm>
            <a:off x="685800" y="533400"/>
            <a:ext cx="990600" cy="609600"/>
          </a:xfrm>
          <a:prstGeom prst="rect">
            <a:avLst/>
          </a:prstGeom>
        </p:spPr>
        <p:txBody>
          <a:bodyPr wrap="none" fromWordArt="1">
            <a:prstTxWarp prst="textDoubleWave1">
              <a:avLst>
                <a:gd name="adj1" fmla="val 6500"/>
                <a:gd name="adj2" fmla="val 0"/>
              </a:avLst>
            </a:prstTxWarp>
          </a:bodyPr>
          <a:lstStyle/>
          <a:p>
            <a:r>
              <a:rPr lang="en-US" sz="3600" kern="10" spc="-360" dirty="0">
                <a:ln w="12700" cmpd="sng">
                  <a:solidFill>
                    <a:srgbClr val="000099"/>
                  </a:solidFill>
                  <a:prstDash val="solid"/>
                  <a:round/>
                  <a:headEnd/>
                  <a:tailEnd/>
                </a:ln>
                <a:solidFill>
                  <a:srgbClr val="33CCFF"/>
                </a:solidFill>
                <a:effectLst>
                  <a:outerShdw dist="125724" dir="18900000" algn="ctr" rotWithShape="0">
                    <a:srgbClr val="000099"/>
                  </a:outerShdw>
                </a:effectLst>
                <a:latin typeface="Impact"/>
              </a:rPr>
              <a:t>1996</a:t>
            </a:r>
          </a:p>
        </p:txBody>
      </p:sp>
      <p:graphicFrame>
        <p:nvGraphicFramePr>
          <p:cNvPr id="48133" name="Object 5"/>
          <p:cNvGraphicFramePr>
            <a:graphicFrameLocks noChangeAspect="1"/>
          </p:cNvGraphicFramePr>
          <p:nvPr/>
        </p:nvGraphicFramePr>
        <p:xfrm>
          <a:off x="7391400" y="1828800"/>
          <a:ext cx="1274763" cy="1562100"/>
        </p:xfrm>
        <a:graphic>
          <a:graphicData uri="http://schemas.openxmlformats.org/presentationml/2006/ole">
            <mc:AlternateContent xmlns:mc="http://schemas.openxmlformats.org/markup-compatibility/2006">
              <mc:Choice xmlns:v="urn:schemas-microsoft-com:vml" Requires="v">
                <p:oleObj spid="_x0000_s9222" name="Bitmap Image" r:id="rId3" imgW="1523810" imgH="1867161" progId="PBrush">
                  <p:embed/>
                </p:oleObj>
              </mc:Choice>
              <mc:Fallback>
                <p:oleObj name="Bitmap Image" r:id="rId3" imgW="1523810" imgH="1867161" progId="PBrus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1400" y="1828800"/>
                        <a:ext cx="1274763" cy="156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graphicFrame>
        <p:nvGraphicFramePr>
          <p:cNvPr id="48134" name="Object 6"/>
          <p:cNvGraphicFramePr>
            <a:graphicFrameLocks noChangeAspect="1"/>
          </p:cNvGraphicFramePr>
          <p:nvPr/>
        </p:nvGraphicFramePr>
        <p:xfrm>
          <a:off x="6248400" y="4714875"/>
          <a:ext cx="1225550" cy="2143125"/>
        </p:xfrm>
        <a:graphic>
          <a:graphicData uri="http://schemas.openxmlformats.org/presentationml/2006/ole">
            <mc:AlternateContent xmlns:mc="http://schemas.openxmlformats.org/markup-compatibility/2006">
              <mc:Choice xmlns:v="urn:schemas-microsoft-com:vml" Requires="v">
                <p:oleObj spid="_x0000_s9223" name="Bitmap Image" r:id="rId5" imgW="2276793" imgH="3982006" progId="PBrush">
                  <p:embed/>
                </p:oleObj>
              </mc:Choice>
              <mc:Fallback>
                <p:oleObj name="Bitmap Image" r:id="rId5" imgW="2276793" imgH="3982006" progId="PBrush">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8400" y="4714875"/>
                        <a:ext cx="1225550"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315404514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3"/>
          <p:cNvSpPr>
            <a:spLocks noGrp="1" noChangeArrowheads="1"/>
          </p:cNvSpPr>
          <p:nvPr>
            <p:ph idx="1"/>
          </p:nvPr>
        </p:nvSpPr>
        <p:spPr/>
        <p:txBody>
          <a:bodyPr/>
          <a:lstStyle/>
          <a:p>
            <a:r>
              <a:rPr lang="en-US" sz="2400" dirty="0">
                <a:latin typeface="Trebuchet MS" pitchFamily="34" charset="0"/>
              </a:rPr>
              <a:t>The Virtual Illinois Catalog (VIC) is born out of a collaborative decision between Regional Library Systems and the Illinois State Library, to provide access to the holdings of </a:t>
            </a:r>
            <a:r>
              <a:rPr lang="en-US" sz="2400" dirty="0" smtClean="0">
                <a:latin typeface="Trebuchet MS" pitchFamily="34" charset="0"/>
              </a:rPr>
              <a:t>the then </a:t>
            </a:r>
            <a:r>
              <a:rPr lang="en-US" sz="2400" dirty="0">
                <a:latin typeface="Trebuchet MS" pitchFamily="34" charset="0"/>
              </a:rPr>
              <a:t>twelve Regional Library System automated catalogs.</a:t>
            </a:r>
          </a:p>
        </p:txBody>
      </p:sp>
      <p:sp>
        <p:nvSpPr>
          <p:cNvPr id="7" name="Slide Number Placeholder 5"/>
          <p:cNvSpPr>
            <a:spLocks noGrp="1"/>
          </p:cNvSpPr>
          <p:nvPr>
            <p:ph type="sldNum" sz="quarter" idx="12"/>
          </p:nvPr>
        </p:nvSpPr>
        <p:spPr/>
        <p:txBody>
          <a:bodyPr/>
          <a:lstStyle/>
          <a:p>
            <a:fld id="{1DF60C69-592E-449C-AB28-9E1F20DCC52C}" type="slidenum">
              <a:rPr lang="en-US"/>
              <a:pPr/>
              <a:t>85</a:t>
            </a:fld>
            <a:endParaRPr lang="en-US"/>
          </a:p>
        </p:txBody>
      </p:sp>
      <p:pic>
        <p:nvPicPr>
          <p:cNvPr id="49158" name="Picture 6" descr="http://www.lagrangelibrary.org/images/viclogo2.gif"/>
          <p:cNvPicPr>
            <a:picLocks noChangeAspect="1" noChangeArrowheads="1"/>
          </p:cNvPicPr>
          <p:nvPr/>
        </p:nvPicPr>
        <p:blipFill>
          <a:blip r:embed="rId2" cstate="print"/>
          <a:srcRect/>
          <a:stretch>
            <a:fillRect/>
          </a:stretch>
        </p:blipFill>
        <p:spPr bwMode="auto">
          <a:xfrm>
            <a:off x="3429000" y="3962400"/>
            <a:ext cx="2362200" cy="2346325"/>
          </a:xfrm>
          <a:prstGeom prst="rect">
            <a:avLst/>
          </a:prstGeom>
          <a:noFill/>
        </p:spPr>
      </p:pic>
      <p:sp>
        <p:nvSpPr>
          <p:cNvPr id="6" name="Title 4"/>
          <p:cNvSpPr>
            <a:spLocks noGrp="1"/>
          </p:cNvSpPr>
          <p:nvPr>
            <p:ph type="title"/>
          </p:nvPr>
        </p:nvSpPr>
        <p:spPr>
          <a:xfrm>
            <a:off x="457200" y="762000"/>
            <a:ext cx="8229600" cy="655638"/>
          </a:xfrm>
        </p:spPr>
        <p:txBody>
          <a:bodyPr>
            <a:normAutofit fontScale="90000"/>
          </a:bodyPr>
          <a:lstStyle/>
          <a:p>
            <a:r>
              <a:rPr lang="en-US" dirty="0" smtClean="0"/>
              <a:t>Meanwhile in Illinois…</a:t>
            </a:r>
            <a:endParaRPr lang="en-US" dirty="0"/>
          </a:p>
        </p:txBody>
      </p:sp>
      <p:sp>
        <p:nvSpPr>
          <p:cNvPr id="8" name="WordArt 4"/>
          <p:cNvSpPr>
            <a:spLocks noChangeArrowheads="1" noChangeShapeType="1"/>
          </p:cNvSpPr>
          <p:nvPr/>
        </p:nvSpPr>
        <p:spPr bwMode="auto">
          <a:xfrm>
            <a:off x="685800" y="533400"/>
            <a:ext cx="990600" cy="609600"/>
          </a:xfrm>
          <a:prstGeom prst="rect">
            <a:avLst/>
          </a:prstGeom>
        </p:spPr>
        <p:txBody>
          <a:bodyPr wrap="none" fromWordArt="1">
            <a:prstTxWarp prst="textDoubleWave1">
              <a:avLst>
                <a:gd name="adj1" fmla="val 6500"/>
                <a:gd name="adj2" fmla="val 0"/>
              </a:avLst>
            </a:prstTxWarp>
          </a:bodyPr>
          <a:lstStyle/>
          <a:p>
            <a:r>
              <a:rPr lang="en-US" sz="3600" kern="10" spc="-360" dirty="0">
                <a:ln w="12700" cmpd="sng">
                  <a:solidFill>
                    <a:srgbClr val="000099"/>
                  </a:solidFill>
                  <a:prstDash val="solid"/>
                  <a:round/>
                  <a:headEnd/>
                  <a:tailEnd/>
                </a:ln>
                <a:solidFill>
                  <a:srgbClr val="33CCFF"/>
                </a:solidFill>
                <a:effectLst>
                  <a:outerShdw dist="125724" dir="18900000" algn="ctr" rotWithShape="0">
                    <a:srgbClr val="000099"/>
                  </a:outerShdw>
                </a:effectLst>
                <a:latin typeface="Impact"/>
              </a:rPr>
              <a:t>1996</a:t>
            </a:r>
          </a:p>
        </p:txBody>
      </p:sp>
    </p:spTree>
    <p:extLst>
      <p:ext uri="{BB962C8B-B14F-4D97-AF65-F5344CB8AC3E}">
        <p14:creationId xmlns:p14="http://schemas.microsoft.com/office/powerpoint/2010/main" val="305745132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3"/>
          <p:cNvSpPr>
            <a:spLocks noGrp="1" noChangeArrowheads="1"/>
          </p:cNvSpPr>
          <p:nvPr>
            <p:ph idx="1"/>
          </p:nvPr>
        </p:nvSpPr>
        <p:spPr>
          <a:xfrm>
            <a:off x="533400" y="1676400"/>
            <a:ext cx="8229600" cy="4525963"/>
          </a:xfrm>
        </p:spPr>
        <p:txBody>
          <a:bodyPr>
            <a:normAutofit/>
          </a:bodyPr>
          <a:lstStyle/>
          <a:p>
            <a:r>
              <a:rPr lang="en-US" sz="2800" dirty="0">
                <a:latin typeface="Trebuchet MS" pitchFamily="34" charset="0"/>
              </a:rPr>
              <a:t>The September 11 terrorist attacks shock the nation.</a:t>
            </a:r>
          </a:p>
          <a:p>
            <a:endParaRPr lang="en-US" sz="2800" dirty="0" smtClean="0">
              <a:latin typeface="Trebuchet MS" pitchFamily="34" charset="0"/>
            </a:endParaRPr>
          </a:p>
          <a:p>
            <a:r>
              <a:rPr lang="en-US" sz="2800" dirty="0" smtClean="0">
                <a:latin typeface="Trebuchet MS" pitchFamily="34" charset="0"/>
              </a:rPr>
              <a:t>Carroll O’Connor dies.</a:t>
            </a:r>
          </a:p>
          <a:p>
            <a:endParaRPr lang="en-US" sz="2800" dirty="0">
              <a:latin typeface="Trebuchet MS" pitchFamily="34" charset="0"/>
            </a:endParaRPr>
          </a:p>
          <a:p>
            <a:r>
              <a:rPr lang="en-US" sz="2800" dirty="0" smtClean="0">
                <a:latin typeface="Trebuchet MS" pitchFamily="34" charset="0"/>
              </a:rPr>
              <a:t>Global warming...</a:t>
            </a:r>
            <a:endParaRPr lang="en-US" sz="2800" dirty="0">
              <a:latin typeface="Trebuchet MS" pitchFamily="34" charset="0"/>
            </a:endParaRPr>
          </a:p>
        </p:txBody>
      </p:sp>
      <p:sp>
        <p:nvSpPr>
          <p:cNvPr id="7" name="Slide Number Placeholder 5"/>
          <p:cNvSpPr>
            <a:spLocks noGrp="1"/>
          </p:cNvSpPr>
          <p:nvPr>
            <p:ph type="sldNum" sz="quarter" idx="12"/>
          </p:nvPr>
        </p:nvSpPr>
        <p:spPr/>
        <p:txBody>
          <a:bodyPr/>
          <a:lstStyle/>
          <a:p>
            <a:fld id="{D931F2B5-2E59-4BEC-BB80-E10CBC650412}" type="slidenum">
              <a:rPr lang="en-US"/>
              <a:pPr/>
              <a:t>86</a:t>
            </a:fld>
            <a:endParaRPr lang="en-US"/>
          </a:p>
        </p:txBody>
      </p:sp>
      <p:sp>
        <p:nvSpPr>
          <p:cNvPr id="56324" name="WordArt 4"/>
          <p:cNvSpPr>
            <a:spLocks noChangeArrowheads="1" noChangeShapeType="1"/>
          </p:cNvSpPr>
          <p:nvPr/>
        </p:nvSpPr>
        <p:spPr bwMode="auto">
          <a:xfrm>
            <a:off x="609600" y="457200"/>
            <a:ext cx="1143000" cy="685800"/>
          </a:xfrm>
          <a:prstGeom prst="rect">
            <a:avLst/>
          </a:prstGeom>
        </p:spPr>
        <p:txBody>
          <a:bodyPr wrap="none" fromWordArt="1">
            <a:prstTxWarp prst="textDoubleWave1">
              <a:avLst>
                <a:gd name="adj1" fmla="val 6500"/>
                <a:gd name="adj2" fmla="val 0"/>
              </a:avLst>
            </a:prstTxWarp>
          </a:bodyPr>
          <a:lstStyle/>
          <a:p>
            <a:r>
              <a:rPr lang="en-US" sz="3600" kern="10" spc="-360" dirty="0">
                <a:ln w="12700" cmpd="sng">
                  <a:solidFill>
                    <a:srgbClr val="000099"/>
                  </a:solidFill>
                  <a:prstDash val="solid"/>
                  <a:round/>
                  <a:headEnd/>
                  <a:tailEnd/>
                </a:ln>
                <a:solidFill>
                  <a:srgbClr val="33CCFF"/>
                </a:solidFill>
                <a:effectLst>
                  <a:outerShdw dist="125724" dir="18900000" algn="ctr" rotWithShape="0">
                    <a:srgbClr val="000099"/>
                  </a:outerShdw>
                </a:effectLst>
                <a:latin typeface="Impact"/>
              </a:rPr>
              <a:t>2001</a:t>
            </a:r>
          </a:p>
        </p:txBody>
      </p:sp>
      <p:graphicFrame>
        <p:nvGraphicFramePr>
          <p:cNvPr id="56325" name="Object 5"/>
          <p:cNvGraphicFramePr>
            <a:graphicFrameLocks noChangeAspect="1"/>
          </p:cNvGraphicFramePr>
          <p:nvPr/>
        </p:nvGraphicFramePr>
        <p:xfrm>
          <a:off x="5943600" y="2590800"/>
          <a:ext cx="1600200" cy="1403350"/>
        </p:xfrm>
        <a:graphic>
          <a:graphicData uri="http://schemas.openxmlformats.org/presentationml/2006/ole">
            <mc:AlternateContent xmlns:mc="http://schemas.openxmlformats.org/markup-compatibility/2006">
              <mc:Choice xmlns:v="urn:schemas-microsoft-com:vml" Requires="v">
                <p:oleObj spid="_x0000_s10244" name="Bitmap Image" r:id="rId3" imgW="1638529" imgH="1257476" progId="PBrush">
                  <p:embed/>
                </p:oleObj>
              </mc:Choice>
              <mc:Fallback>
                <p:oleObj name="Bitmap Image" r:id="rId3" imgW="1638529" imgH="1257476" progId="PBrus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2590800"/>
                        <a:ext cx="1600200" cy="140335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69886300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3"/>
          <p:cNvSpPr>
            <a:spLocks noGrp="1" noChangeArrowheads="1"/>
          </p:cNvSpPr>
          <p:nvPr>
            <p:ph idx="1"/>
          </p:nvPr>
        </p:nvSpPr>
        <p:spPr>
          <a:xfrm>
            <a:off x="685800" y="1676400"/>
            <a:ext cx="7772400" cy="4419600"/>
          </a:xfrm>
        </p:spPr>
        <p:txBody>
          <a:bodyPr/>
          <a:lstStyle/>
          <a:p>
            <a:r>
              <a:rPr lang="en-US" sz="2000" dirty="0">
                <a:latin typeface="Trebuchet MS" pitchFamily="34" charset="0"/>
              </a:rPr>
              <a:t>The Illinois State Library launches Try-It! Illinois database trials.</a:t>
            </a:r>
          </a:p>
          <a:p>
            <a:pPr>
              <a:buFontTx/>
              <a:buNone/>
            </a:pPr>
            <a:endParaRPr lang="en-US" sz="2000" dirty="0">
              <a:latin typeface="Trebuchet MS" pitchFamily="34" charset="0"/>
            </a:endParaRPr>
          </a:p>
          <a:p>
            <a:r>
              <a:rPr lang="en-US" sz="2000" dirty="0">
                <a:latin typeface="Trebuchet MS" pitchFamily="34" charset="0"/>
              </a:rPr>
              <a:t>Every Library in ILLINET (ELI), the Illinois State Library’s online directory of libraries, is launched.</a:t>
            </a:r>
          </a:p>
          <a:p>
            <a:endParaRPr lang="en-US" sz="2000" dirty="0">
              <a:latin typeface="Trebuchet MS" pitchFamily="34" charset="0"/>
            </a:endParaRPr>
          </a:p>
          <a:p>
            <a:r>
              <a:rPr lang="en-US" sz="2000" dirty="0">
                <a:latin typeface="Trebuchet MS" pitchFamily="34" charset="0"/>
              </a:rPr>
              <a:t>The Bill and Melinda Gates Foundation awards approximately $4 million to Illinois public libraries for public access computing.</a:t>
            </a:r>
          </a:p>
          <a:p>
            <a:pPr>
              <a:buFontTx/>
              <a:buNone/>
            </a:pPr>
            <a:endParaRPr lang="en-US" sz="2000" dirty="0">
              <a:latin typeface="Trebuchet MS" pitchFamily="34" charset="0"/>
            </a:endParaRPr>
          </a:p>
          <a:p>
            <a:r>
              <a:rPr lang="en-US" sz="2000" dirty="0">
                <a:latin typeface="Trebuchet MS" pitchFamily="34" charset="0"/>
              </a:rPr>
              <a:t>The total number of </a:t>
            </a:r>
            <a:r>
              <a:rPr lang="en-US" sz="2000" dirty="0" err="1">
                <a:latin typeface="Trebuchet MS" pitchFamily="34" charset="0"/>
              </a:rPr>
              <a:t>FirstSearch</a:t>
            </a:r>
            <a:r>
              <a:rPr lang="en-US" sz="2000" dirty="0">
                <a:latin typeface="Trebuchet MS" pitchFamily="34" charset="0"/>
              </a:rPr>
              <a:t> users in Illinois includes 1,404 schools, 956 </a:t>
            </a:r>
            <a:r>
              <a:rPr lang="en-US" sz="2000" dirty="0" smtClean="0">
                <a:latin typeface="Trebuchet MS" pitchFamily="34" charset="0"/>
              </a:rPr>
              <a:t>public and </a:t>
            </a:r>
            <a:r>
              <a:rPr lang="en-US" sz="2000" dirty="0">
                <a:latin typeface="Trebuchet MS" pitchFamily="34" charset="0"/>
              </a:rPr>
              <a:t>58 academic libraries. </a:t>
            </a:r>
          </a:p>
        </p:txBody>
      </p:sp>
      <p:sp>
        <p:nvSpPr>
          <p:cNvPr id="6" name="Slide Number Placeholder 5"/>
          <p:cNvSpPr>
            <a:spLocks noGrp="1"/>
          </p:cNvSpPr>
          <p:nvPr>
            <p:ph type="sldNum" sz="quarter" idx="12"/>
          </p:nvPr>
        </p:nvSpPr>
        <p:spPr/>
        <p:txBody>
          <a:bodyPr/>
          <a:lstStyle/>
          <a:p>
            <a:fld id="{458C2858-D744-46FD-98EE-1479CD9E576D}" type="slidenum">
              <a:rPr lang="en-US"/>
              <a:pPr/>
              <a:t>87</a:t>
            </a:fld>
            <a:endParaRPr lang="en-US"/>
          </a:p>
        </p:txBody>
      </p:sp>
      <p:sp>
        <p:nvSpPr>
          <p:cNvPr id="5" name="Title 4"/>
          <p:cNvSpPr>
            <a:spLocks noGrp="1"/>
          </p:cNvSpPr>
          <p:nvPr>
            <p:ph type="title"/>
          </p:nvPr>
        </p:nvSpPr>
        <p:spPr>
          <a:xfrm>
            <a:off x="457200" y="762000"/>
            <a:ext cx="8229600" cy="655638"/>
          </a:xfrm>
        </p:spPr>
        <p:txBody>
          <a:bodyPr>
            <a:normAutofit fontScale="90000"/>
          </a:bodyPr>
          <a:lstStyle/>
          <a:p>
            <a:r>
              <a:rPr lang="en-US" dirty="0" smtClean="0"/>
              <a:t>Meanwhile in Illinois…</a:t>
            </a:r>
            <a:endParaRPr lang="en-US" dirty="0"/>
          </a:p>
        </p:txBody>
      </p:sp>
      <p:sp>
        <p:nvSpPr>
          <p:cNvPr id="7" name="WordArt 4"/>
          <p:cNvSpPr>
            <a:spLocks noChangeArrowheads="1" noChangeShapeType="1"/>
          </p:cNvSpPr>
          <p:nvPr/>
        </p:nvSpPr>
        <p:spPr bwMode="auto">
          <a:xfrm>
            <a:off x="609600" y="457200"/>
            <a:ext cx="1143000" cy="685800"/>
          </a:xfrm>
          <a:prstGeom prst="rect">
            <a:avLst/>
          </a:prstGeom>
        </p:spPr>
        <p:txBody>
          <a:bodyPr wrap="none" fromWordArt="1">
            <a:prstTxWarp prst="textDoubleWave1">
              <a:avLst>
                <a:gd name="adj1" fmla="val 6500"/>
                <a:gd name="adj2" fmla="val 0"/>
              </a:avLst>
            </a:prstTxWarp>
          </a:bodyPr>
          <a:lstStyle/>
          <a:p>
            <a:r>
              <a:rPr lang="en-US" sz="3600" kern="10" spc="-360" dirty="0">
                <a:ln w="12700" cmpd="sng">
                  <a:solidFill>
                    <a:srgbClr val="000099"/>
                  </a:solidFill>
                  <a:prstDash val="solid"/>
                  <a:round/>
                  <a:headEnd/>
                  <a:tailEnd/>
                </a:ln>
                <a:solidFill>
                  <a:srgbClr val="33CCFF"/>
                </a:solidFill>
                <a:effectLst>
                  <a:outerShdw dist="125724" dir="18900000" algn="ctr" rotWithShape="0">
                    <a:srgbClr val="000099"/>
                  </a:outerShdw>
                </a:effectLst>
                <a:latin typeface="Impact"/>
              </a:rPr>
              <a:t>2001</a:t>
            </a:r>
          </a:p>
        </p:txBody>
      </p:sp>
    </p:spTree>
    <p:extLst>
      <p:ext uri="{BB962C8B-B14F-4D97-AF65-F5344CB8AC3E}">
        <p14:creationId xmlns:p14="http://schemas.microsoft.com/office/powerpoint/2010/main" val="89427305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Rectangle 3"/>
          <p:cNvSpPr>
            <a:spLocks noGrp="1" noChangeArrowheads="1"/>
          </p:cNvSpPr>
          <p:nvPr>
            <p:ph idx="1"/>
          </p:nvPr>
        </p:nvSpPr>
        <p:spPr/>
        <p:txBody>
          <a:bodyPr>
            <a:normAutofit/>
          </a:bodyPr>
          <a:lstStyle/>
          <a:p>
            <a:r>
              <a:rPr lang="en-US" sz="2400" dirty="0">
                <a:latin typeface="Trebuchet MS" pitchFamily="34" charset="0"/>
              </a:rPr>
              <a:t>For the first time, more DVDs than videotapes are rented in the U.S.</a:t>
            </a:r>
          </a:p>
          <a:p>
            <a:endParaRPr lang="en-US" sz="2400" dirty="0">
              <a:latin typeface="Trebuchet MS" pitchFamily="34" charset="0"/>
            </a:endParaRPr>
          </a:p>
          <a:p>
            <a:r>
              <a:rPr lang="en-US" sz="2400" dirty="0">
                <a:latin typeface="Trebuchet MS" pitchFamily="34" charset="0"/>
              </a:rPr>
              <a:t>Supreme Court mandates porn filters in federally funded public libraries.</a:t>
            </a:r>
          </a:p>
          <a:p>
            <a:endParaRPr lang="en-US" sz="2400" dirty="0">
              <a:latin typeface="Trebuchet MS" pitchFamily="34" charset="0"/>
            </a:endParaRPr>
          </a:p>
          <a:p>
            <a:r>
              <a:rPr lang="en-US" sz="2400" dirty="0">
                <a:latin typeface="Trebuchet MS" pitchFamily="34" charset="0"/>
              </a:rPr>
              <a:t>Cell phones add computer and Internet capabilities</a:t>
            </a:r>
            <a:r>
              <a:rPr lang="en-US" sz="2400" dirty="0" smtClean="0">
                <a:latin typeface="Trebuchet MS" pitchFamily="34" charset="0"/>
              </a:rPr>
              <a:t>.</a:t>
            </a:r>
            <a:endParaRPr lang="en-US" sz="2400" dirty="0">
              <a:latin typeface="Trebuchet MS" pitchFamily="34" charset="0"/>
            </a:endParaRPr>
          </a:p>
          <a:p>
            <a:endParaRPr lang="en-US" sz="2400" dirty="0">
              <a:latin typeface="Trebuchet MS" pitchFamily="34" charset="0"/>
            </a:endParaRPr>
          </a:p>
          <a:p>
            <a:endParaRPr lang="en-US" sz="2400" dirty="0">
              <a:latin typeface="Trebuchet MS" pitchFamily="34" charset="0"/>
            </a:endParaRPr>
          </a:p>
          <a:p>
            <a:pPr>
              <a:buFontTx/>
              <a:buNone/>
            </a:pPr>
            <a:endParaRPr lang="en-US" sz="2400" dirty="0">
              <a:latin typeface="Trebuchet MS" pitchFamily="34" charset="0"/>
            </a:endParaRPr>
          </a:p>
        </p:txBody>
      </p:sp>
      <p:sp>
        <p:nvSpPr>
          <p:cNvPr id="7" name="Slide Number Placeholder 5"/>
          <p:cNvSpPr>
            <a:spLocks noGrp="1"/>
          </p:cNvSpPr>
          <p:nvPr>
            <p:ph type="sldNum" sz="quarter" idx="12"/>
          </p:nvPr>
        </p:nvSpPr>
        <p:spPr/>
        <p:txBody>
          <a:bodyPr/>
          <a:lstStyle/>
          <a:p>
            <a:fld id="{4498622D-FBF4-45F1-84D3-50352DF3324A}" type="slidenum">
              <a:rPr lang="en-US"/>
              <a:pPr/>
              <a:t>88</a:t>
            </a:fld>
            <a:endParaRPr lang="en-US"/>
          </a:p>
        </p:txBody>
      </p:sp>
      <p:sp>
        <p:nvSpPr>
          <p:cNvPr id="60420" name="WordArt 4"/>
          <p:cNvSpPr>
            <a:spLocks noChangeArrowheads="1" noChangeShapeType="1"/>
          </p:cNvSpPr>
          <p:nvPr/>
        </p:nvSpPr>
        <p:spPr bwMode="auto">
          <a:xfrm>
            <a:off x="685800" y="533400"/>
            <a:ext cx="1143000" cy="685800"/>
          </a:xfrm>
          <a:prstGeom prst="rect">
            <a:avLst/>
          </a:prstGeom>
        </p:spPr>
        <p:txBody>
          <a:bodyPr wrap="none" fromWordArt="1">
            <a:prstTxWarp prst="textDoubleWave1">
              <a:avLst>
                <a:gd name="adj1" fmla="val 6500"/>
                <a:gd name="adj2" fmla="val 0"/>
              </a:avLst>
            </a:prstTxWarp>
          </a:bodyPr>
          <a:lstStyle/>
          <a:p>
            <a:r>
              <a:rPr lang="en-US" sz="3600" kern="10" spc="-360" dirty="0">
                <a:ln w="12700" cmpd="sng">
                  <a:solidFill>
                    <a:srgbClr val="000099"/>
                  </a:solidFill>
                  <a:prstDash val="solid"/>
                  <a:round/>
                  <a:headEnd/>
                  <a:tailEnd/>
                </a:ln>
                <a:solidFill>
                  <a:srgbClr val="33CCFF"/>
                </a:solidFill>
                <a:effectLst>
                  <a:outerShdw dist="125724" dir="18900000" algn="ctr" rotWithShape="0">
                    <a:srgbClr val="000099"/>
                  </a:outerShdw>
                </a:effectLst>
                <a:latin typeface="Impact"/>
              </a:rPr>
              <a:t>2003</a:t>
            </a:r>
          </a:p>
        </p:txBody>
      </p:sp>
      <p:graphicFrame>
        <p:nvGraphicFramePr>
          <p:cNvPr id="119808" name="Object 0"/>
          <p:cNvGraphicFramePr>
            <a:graphicFrameLocks noChangeAspect="1"/>
          </p:cNvGraphicFramePr>
          <p:nvPr/>
        </p:nvGraphicFramePr>
        <p:xfrm>
          <a:off x="3810000" y="5029200"/>
          <a:ext cx="1138238" cy="1234577"/>
        </p:xfrm>
        <a:graphic>
          <a:graphicData uri="http://schemas.openxmlformats.org/presentationml/2006/ole">
            <mc:AlternateContent xmlns:mc="http://schemas.openxmlformats.org/markup-compatibility/2006">
              <mc:Choice xmlns:v="urn:schemas-microsoft-com:vml" Requires="v">
                <p:oleObj spid="_x0000_s11268" name="Bitmap Image" r:id="rId3" imgW="2476190" imgH="2685714" progId="PBrush">
                  <p:embed/>
                </p:oleObj>
              </mc:Choice>
              <mc:Fallback>
                <p:oleObj name="Bitmap Image" r:id="rId3" imgW="2476190" imgH="2685714" progId="PBrus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5029200"/>
                        <a:ext cx="1138238" cy="1234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380619562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3"/>
          <p:cNvSpPr>
            <a:spLocks noGrp="1" noChangeArrowheads="1"/>
          </p:cNvSpPr>
          <p:nvPr>
            <p:ph idx="1"/>
          </p:nvPr>
        </p:nvSpPr>
        <p:spPr>
          <a:xfrm>
            <a:off x="304800" y="1295400"/>
            <a:ext cx="8458200" cy="4800600"/>
          </a:xfrm>
        </p:spPr>
        <p:txBody>
          <a:bodyPr>
            <a:noAutofit/>
          </a:bodyPr>
          <a:lstStyle/>
          <a:p>
            <a:pPr marL="0" indent="0">
              <a:lnSpc>
                <a:spcPct val="90000"/>
              </a:lnSpc>
              <a:buNone/>
            </a:pPr>
            <a:endParaRPr lang="en-US" sz="2400" dirty="0">
              <a:latin typeface="Trebuchet MS" pitchFamily="34" charset="0"/>
            </a:endParaRPr>
          </a:p>
          <a:p>
            <a:pPr>
              <a:lnSpc>
                <a:spcPct val="90000"/>
              </a:lnSpc>
            </a:pPr>
            <a:r>
              <a:rPr lang="en-US" sz="2400" dirty="0">
                <a:latin typeface="Trebuchet MS" pitchFamily="34" charset="0"/>
              </a:rPr>
              <a:t>The Illinois State Library celebrates 10 </a:t>
            </a:r>
            <a:r>
              <a:rPr lang="en-US" sz="2400" dirty="0" smtClean="0">
                <a:latin typeface="Trebuchet MS" pitchFamily="34" charset="0"/>
              </a:rPr>
              <a:t>years of </a:t>
            </a:r>
            <a:r>
              <a:rPr lang="en-US" sz="2400" dirty="0">
                <a:latin typeface="Trebuchet MS" pitchFamily="34" charset="0"/>
              </a:rPr>
              <a:t>offering OCLC </a:t>
            </a:r>
            <a:r>
              <a:rPr lang="en-US" sz="2400" dirty="0" err="1">
                <a:latin typeface="Trebuchet MS" pitchFamily="34" charset="0"/>
              </a:rPr>
              <a:t>FirstSearch</a:t>
            </a:r>
            <a:r>
              <a:rPr lang="en-US" sz="2400" dirty="0">
                <a:latin typeface="Trebuchet MS" pitchFamily="34" charset="0"/>
              </a:rPr>
              <a:t> to </a:t>
            </a:r>
            <a:r>
              <a:rPr lang="en-US" sz="2400" dirty="0" smtClean="0">
                <a:latin typeface="Trebuchet MS" pitchFamily="34" charset="0"/>
              </a:rPr>
              <a:t>Illinois libraries </a:t>
            </a:r>
            <a:r>
              <a:rPr lang="en-US" sz="2400" dirty="0">
                <a:latin typeface="Trebuchet MS" pitchFamily="34" charset="0"/>
              </a:rPr>
              <a:t>at no charge </a:t>
            </a:r>
            <a:r>
              <a:rPr lang="en-US" sz="2400" dirty="0" err="1">
                <a:latin typeface="Trebuchet MS" pitchFamily="34" charset="0"/>
              </a:rPr>
              <a:t>FirstSearch</a:t>
            </a:r>
            <a:r>
              <a:rPr lang="en-US" sz="2400" dirty="0">
                <a:latin typeface="Trebuchet MS" pitchFamily="34" charset="0"/>
              </a:rPr>
              <a:t> is provided </a:t>
            </a:r>
            <a:r>
              <a:rPr lang="en-US" sz="2400" dirty="0" smtClean="0">
                <a:latin typeface="Trebuchet MS" pitchFamily="34" charset="0"/>
              </a:rPr>
              <a:t>to </a:t>
            </a:r>
            <a:r>
              <a:rPr lang="en-US" sz="2400" dirty="0">
                <a:latin typeface="Trebuchet MS" pitchFamily="34" charset="0"/>
              </a:rPr>
              <a:t>over 2,214 libraries.</a:t>
            </a:r>
          </a:p>
          <a:p>
            <a:pPr>
              <a:lnSpc>
                <a:spcPct val="90000"/>
              </a:lnSpc>
            </a:pPr>
            <a:endParaRPr lang="en-US" sz="2400" dirty="0">
              <a:latin typeface="Trebuchet MS" pitchFamily="34" charset="0"/>
            </a:endParaRPr>
          </a:p>
          <a:p>
            <a:pPr>
              <a:lnSpc>
                <a:spcPct val="90000"/>
              </a:lnSpc>
            </a:pPr>
            <a:r>
              <a:rPr lang="en-US" sz="2400" dirty="0">
                <a:latin typeface="Trebuchet MS" pitchFamily="34" charset="0"/>
              </a:rPr>
              <a:t>The Illinois State Library joined an OCLC </a:t>
            </a:r>
            <a:r>
              <a:rPr lang="en-US" sz="2400" dirty="0" smtClean="0">
                <a:latin typeface="Trebuchet MS" pitchFamily="34" charset="0"/>
              </a:rPr>
              <a:t>Pilot Project </a:t>
            </a:r>
            <a:r>
              <a:rPr lang="en-US" sz="2400" dirty="0">
                <a:latin typeface="Trebuchet MS" pitchFamily="34" charset="0"/>
              </a:rPr>
              <a:t>to test the use and functionality of the OCLC Group Catalog as a possible new platform for VIC.</a:t>
            </a:r>
          </a:p>
          <a:p>
            <a:pPr>
              <a:lnSpc>
                <a:spcPct val="90000"/>
              </a:lnSpc>
            </a:pPr>
            <a:endParaRPr lang="en-US" sz="2400" dirty="0">
              <a:latin typeface="Trebuchet MS" pitchFamily="34" charset="0"/>
            </a:endParaRPr>
          </a:p>
          <a:p>
            <a:pPr>
              <a:lnSpc>
                <a:spcPct val="90000"/>
              </a:lnSpc>
            </a:pPr>
            <a:r>
              <a:rPr lang="en-US" sz="2400" dirty="0">
                <a:latin typeface="Trebuchet MS" pitchFamily="34" charset="0"/>
              </a:rPr>
              <a:t>The Illinois State Library partnered with OCLC to provide a pilot to 50 Illinois libraries for OCLC’s virtual reference service, Question Point</a:t>
            </a:r>
            <a:r>
              <a:rPr lang="en-US" sz="2400" dirty="0" smtClean="0">
                <a:latin typeface="Trebuchet MS" pitchFamily="34" charset="0"/>
              </a:rPr>
              <a:t>.</a:t>
            </a:r>
            <a:endParaRPr lang="en-US" sz="2400" dirty="0">
              <a:latin typeface="Trebuchet MS" pitchFamily="34" charset="0"/>
            </a:endParaRPr>
          </a:p>
        </p:txBody>
      </p:sp>
      <p:sp>
        <p:nvSpPr>
          <p:cNvPr id="7" name="Slide Number Placeholder 5"/>
          <p:cNvSpPr>
            <a:spLocks noGrp="1"/>
          </p:cNvSpPr>
          <p:nvPr>
            <p:ph type="sldNum" sz="quarter" idx="12"/>
          </p:nvPr>
        </p:nvSpPr>
        <p:spPr/>
        <p:txBody>
          <a:bodyPr/>
          <a:lstStyle/>
          <a:p>
            <a:fld id="{AFCABBF3-CE4F-4753-BBC8-809701FE9820}" type="slidenum">
              <a:rPr lang="en-US"/>
              <a:pPr/>
              <a:t>89</a:t>
            </a:fld>
            <a:endParaRPr lang="en-US"/>
          </a:p>
        </p:txBody>
      </p:sp>
      <p:sp>
        <p:nvSpPr>
          <p:cNvPr id="8" name="Title 4"/>
          <p:cNvSpPr>
            <a:spLocks noGrp="1"/>
          </p:cNvSpPr>
          <p:nvPr>
            <p:ph type="title"/>
          </p:nvPr>
        </p:nvSpPr>
        <p:spPr>
          <a:xfrm>
            <a:off x="457200" y="838200"/>
            <a:ext cx="8229600" cy="808038"/>
          </a:xfrm>
        </p:spPr>
        <p:txBody>
          <a:bodyPr/>
          <a:lstStyle/>
          <a:p>
            <a:r>
              <a:rPr lang="en-US" dirty="0" smtClean="0"/>
              <a:t>Meanwhile in Illinois…</a:t>
            </a:r>
            <a:endParaRPr lang="en-US" dirty="0"/>
          </a:p>
        </p:txBody>
      </p:sp>
      <p:pic>
        <p:nvPicPr>
          <p:cNvPr id="61447" name="Picture 7" descr="QuestionPoint">
            <a:hlinkClick r:id="rId2"/>
          </p:cNvPr>
          <p:cNvPicPr>
            <a:picLocks noChangeAspect="1" noChangeArrowheads="1"/>
          </p:cNvPicPr>
          <p:nvPr/>
        </p:nvPicPr>
        <p:blipFill>
          <a:blip r:embed="rId3" cstate="print"/>
          <a:srcRect/>
          <a:stretch>
            <a:fillRect/>
          </a:stretch>
        </p:blipFill>
        <p:spPr bwMode="auto">
          <a:xfrm>
            <a:off x="5029200" y="5867400"/>
            <a:ext cx="2819400" cy="845821"/>
          </a:xfrm>
          <a:prstGeom prst="rect">
            <a:avLst/>
          </a:prstGeom>
          <a:noFill/>
        </p:spPr>
      </p:pic>
      <p:sp>
        <p:nvSpPr>
          <p:cNvPr id="6" name="WordArt 4"/>
          <p:cNvSpPr>
            <a:spLocks noChangeArrowheads="1" noChangeShapeType="1"/>
          </p:cNvSpPr>
          <p:nvPr/>
        </p:nvSpPr>
        <p:spPr bwMode="auto">
          <a:xfrm>
            <a:off x="685800" y="381000"/>
            <a:ext cx="1143000" cy="685800"/>
          </a:xfrm>
          <a:prstGeom prst="rect">
            <a:avLst/>
          </a:prstGeom>
        </p:spPr>
        <p:txBody>
          <a:bodyPr wrap="none" fromWordArt="1">
            <a:prstTxWarp prst="textDoubleWave1">
              <a:avLst>
                <a:gd name="adj1" fmla="val 6500"/>
                <a:gd name="adj2" fmla="val 0"/>
              </a:avLst>
            </a:prstTxWarp>
          </a:bodyPr>
          <a:lstStyle/>
          <a:p>
            <a:r>
              <a:rPr lang="en-US" sz="3600" kern="10" spc="-360" dirty="0">
                <a:ln w="12700" cmpd="sng">
                  <a:solidFill>
                    <a:srgbClr val="000099"/>
                  </a:solidFill>
                  <a:prstDash val="solid"/>
                  <a:round/>
                  <a:headEnd/>
                  <a:tailEnd/>
                </a:ln>
                <a:solidFill>
                  <a:srgbClr val="33CCFF"/>
                </a:solidFill>
                <a:effectLst>
                  <a:outerShdw dist="125724" dir="18900000" algn="ctr" rotWithShape="0">
                    <a:srgbClr val="000099"/>
                  </a:outerShdw>
                </a:effectLst>
                <a:latin typeface="Impact"/>
              </a:rPr>
              <a:t>2003</a:t>
            </a:r>
          </a:p>
        </p:txBody>
      </p:sp>
    </p:spTree>
    <p:extLst>
      <p:ext uri="{BB962C8B-B14F-4D97-AF65-F5344CB8AC3E}">
        <p14:creationId xmlns:p14="http://schemas.microsoft.com/office/powerpoint/2010/main" val="38348065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577163" y="418587"/>
            <a:ext cx="3048000" cy="2641600"/>
          </a:xfrm>
          <a:prstGeom prst="rect">
            <a:avLst/>
          </a:prstGeom>
        </p:spPr>
      </p:pic>
      <p:pic>
        <p:nvPicPr>
          <p:cNvPr id="3" name="Picture 2"/>
          <p:cNvPicPr>
            <a:picLocks noChangeAspect="1"/>
          </p:cNvPicPr>
          <p:nvPr/>
        </p:nvPicPr>
        <p:blipFill>
          <a:blip r:embed="rId4"/>
          <a:stretch>
            <a:fillRect/>
          </a:stretch>
        </p:blipFill>
        <p:spPr>
          <a:xfrm>
            <a:off x="654050" y="2850637"/>
            <a:ext cx="3111500" cy="2603500"/>
          </a:xfrm>
          <a:prstGeom prst="rect">
            <a:avLst/>
          </a:prstGeom>
        </p:spPr>
      </p:pic>
      <p:sp>
        <p:nvSpPr>
          <p:cNvPr id="4" name="TextBox 3"/>
          <p:cNvSpPr txBox="1"/>
          <p:nvPr/>
        </p:nvSpPr>
        <p:spPr>
          <a:xfrm>
            <a:off x="654050" y="418587"/>
            <a:ext cx="4324350" cy="2308324"/>
          </a:xfrm>
          <a:prstGeom prst="rect">
            <a:avLst/>
          </a:prstGeom>
          <a:noFill/>
        </p:spPr>
        <p:txBody>
          <a:bodyPr wrap="square" rtlCol="0">
            <a:spAutoFit/>
          </a:bodyPr>
          <a:lstStyle/>
          <a:p>
            <a:r>
              <a:rPr lang="en-US" sz="2400" dirty="0" smtClean="0"/>
              <a:t>1980: Curiously, another 1980 Presidential candidate Jerry Brown is Governor of California, as he is (again) today, although no longer dating singer, Linda Ronstadt.</a:t>
            </a:r>
            <a:endParaRPr lang="en-US" sz="2400" dirty="0"/>
          </a:p>
        </p:txBody>
      </p:sp>
      <p:pic>
        <p:nvPicPr>
          <p:cNvPr id="5" name="Picture 4"/>
          <p:cNvPicPr>
            <a:picLocks noChangeAspect="1"/>
          </p:cNvPicPr>
          <p:nvPr/>
        </p:nvPicPr>
        <p:blipFill>
          <a:blip r:embed="rId5"/>
          <a:stretch>
            <a:fillRect/>
          </a:stretch>
        </p:blipFill>
        <p:spPr>
          <a:xfrm>
            <a:off x="4205563" y="3810000"/>
            <a:ext cx="4419600" cy="1841500"/>
          </a:xfrm>
          <a:prstGeom prst="rect">
            <a:avLst/>
          </a:prstGeom>
        </p:spPr>
      </p:pic>
    </p:spTree>
    <p:extLst>
      <p:ext uri="{BB962C8B-B14F-4D97-AF65-F5344CB8AC3E}">
        <p14:creationId xmlns:p14="http://schemas.microsoft.com/office/powerpoint/2010/main" val="771424056"/>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2"/>
          </p:nvPr>
        </p:nvSpPr>
        <p:spPr/>
        <p:txBody>
          <a:bodyPr/>
          <a:lstStyle/>
          <a:p>
            <a:fld id="{064A9A24-69F6-4B5A-93AB-DF4B239AE163}" type="slidenum">
              <a:rPr lang="en-US"/>
              <a:pPr/>
              <a:t>90</a:t>
            </a:fld>
            <a:endParaRPr lang="en-US"/>
          </a:p>
        </p:txBody>
      </p:sp>
      <p:sp>
        <p:nvSpPr>
          <p:cNvPr id="75778" name="WordArt 2"/>
          <p:cNvSpPr>
            <a:spLocks noChangeArrowheads="1" noChangeShapeType="1"/>
          </p:cNvSpPr>
          <p:nvPr/>
        </p:nvSpPr>
        <p:spPr bwMode="auto">
          <a:xfrm>
            <a:off x="762000" y="457200"/>
            <a:ext cx="1143000" cy="685800"/>
          </a:xfrm>
          <a:prstGeom prst="rect">
            <a:avLst/>
          </a:prstGeom>
        </p:spPr>
        <p:txBody>
          <a:bodyPr wrap="none" fromWordArt="1">
            <a:prstTxWarp prst="textDoubleWave1">
              <a:avLst>
                <a:gd name="adj1" fmla="val 6500"/>
                <a:gd name="adj2" fmla="val 0"/>
              </a:avLst>
            </a:prstTxWarp>
          </a:bodyPr>
          <a:lstStyle/>
          <a:p>
            <a:pPr algn="ctr"/>
            <a:r>
              <a:rPr lang="en-US" sz="3600" kern="10" spc="-360" dirty="0">
                <a:ln w="12700">
                  <a:solidFill>
                    <a:srgbClr val="000099"/>
                  </a:solidFill>
                  <a:round/>
                  <a:headEnd/>
                  <a:tailEnd/>
                </a:ln>
                <a:solidFill>
                  <a:srgbClr val="33CCFF"/>
                </a:solidFill>
                <a:effectLst>
                  <a:outerShdw dist="125724" dir="18900000" algn="ctr" rotWithShape="0">
                    <a:srgbClr val="000099"/>
                  </a:outerShdw>
                </a:effectLst>
                <a:latin typeface="Impact"/>
              </a:rPr>
              <a:t>2004</a:t>
            </a:r>
          </a:p>
        </p:txBody>
      </p:sp>
      <p:sp>
        <p:nvSpPr>
          <p:cNvPr id="75779" name="Rectangle 3"/>
          <p:cNvSpPr>
            <a:spLocks noChangeArrowheads="1"/>
          </p:cNvSpPr>
          <p:nvPr/>
        </p:nvSpPr>
        <p:spPr bwMode="auto">
          <a:xfrm>
            <a:off x="685800" y="1981200"/>
            <a:ext cx="7772400" cy="4114800"/>
          </a:xfrm>
          <a:prstGeom prst="rect">
            <a:avLst/>
          </a:prstGeom>
          <a:noFill/>
          <a:ln w="9525">
            <a:noFill/>
            <a:miter lim="800000"/>
            <a:headEnd/>
            <a:tailEnd/>
          </a:ln>
          <a:effectLst/>
        </p:spPr>
        <p:txBody>
          <a:bodyPr/>
          <a:lstStyle/>
          <a:p>
            <a:pPr marL="342900" indent="-342900">
              <a:spcBef>
                <a:spcPct val="20000"/>
              </a:spcBef>
              <a:buFontTx/>
              <a:buChar char="•"/>
            </a:pPr>
            <a:r>
              <a:rPr lang="en-US" sz="2400" dirty="0">
                <a:latin typeface="Trebuchet MS" pitchFamily="34" charset="0"/>
              </a:rPr>
              <a:t>One of the worst natural disasters in recorded history hits Southeast Asia when the strongest earthquake/tsunami in 40 years hits the entire Indian Ocean region. </a:t>
            </a:r>
          </a:p>
          <a:p>
            <a:pPr marL="342900" indent="-342900">
              <a:spcBef>
                <a:spcPct val="20000"/>
              </a:spcBef>
              <a:buFontTx/>
              <a:buChar char="•"/>
            </a:pPr>
            <a:endParaRPr lang="en-US" sz="2400" dirty="0">
              <a:latin typeface="Trebuchet MS" pitchFamily="34" charset="0"/>
            </a:endParaRPr>
          </a:p>
          <a:p>
            <a:pPr marL="342900" indent="-342900">
              <a:spcBef>
                <a:spcPct val="20000"/>
              </a:spcBef>
              <a:buFontTx/>
              <a:buChar char="•"/>
            </a:pPr>
            <a:r>
              <a:rPr lang="en-US" sz="2400" dirty="0">
                <a:latin typeface="Trebuchet MS" pitchFamily="34" charset="0"/>
              </a:rPr>
              <a:t>Ronald Reagan dies at 93.</a:t>
            </a:r>
          </a:p>
          <a:p>
            <a:pPr marL="342900" indent="-342900">
              <a:spcBef>
                <a:spcPct val="20000"/>
              </a:spcBef>
              <a:buFontTx/>
              <a:buChar char="•"/>
            </a:pPr>
            <a:endParaRPr lang="en-US" sz="2400" dirty="0">
              <a:latin typeface="Trebuchet MS" pitchFamily="34" charset="0"/>
            </a:endParaRPr>
          </a:p>
          <a:p>
            <a:pPr marL="342900" indent="-342900">
              <a:spcBef>
                <a:spcPct val="20000"/>
              </a:spcBef>
              <a:buFontTx/>
              <a:buChar char="•"/>
            </a:pPr>
            <a:r>
              <a:rPr lang="en-US" sz="2400" dirty="0">
                <a:latin typeface="Trebuchet MS" pitchFamily="34" charset="0"/>
              </a:rPr>
              <a:t>A 1.3 kg </a:t>
            </a:r>
            <a:r>
              <a:rPr lang="en-US" sz="2400" dirty="0" err="1">
                <a:latin typeface="Trebuchet MS" pitchFamily="34" charset="0"/>
              </a:rPr>
              <a:t>chondrite</a:t>
            </a:r>
            <a:r>
              <a:rPr lang="en-US" sz="2400" dirty="0">
                <a:latin typeface="Trebuchet MS" pitchFamily="34" charset="0"/>
              </a:rPr>
              <a:t> type meteorite strikes a house in </a:t>
            </a:r>
            <a:r>
              <a:rPr lang="en-US" sz="2400" dirty="0" err="1">
                <a:latin typeface="Trebuchet MS" pitchFamily="34" charset="0"/>
              </a:rPr>
              <a:t>Ellerslie</a:t>
            </a:r>
            <a:r>
              <a:rPr lang="en-US" sz="2400" dirty="0">
                <a:latin typeface="Trebuchet MS" pitchFamily="34" charset="0"/>
              </a:rPr>
              <a:t>, New Zealand, causing serious damage but no injuries. </a:t>
            </a:r>
          </a:p>
          <a:p>
            <a:pPr marL="342900" indent="-342900">
              <a:spcBef>
                <a:spcPct val="20000"/>
              </a:spcBef>
              <a:buFontTx/>
              <a:buChar char="•"/>
            </a:pPr>
            <a:endParaRPr lang="en-US" sz="2400" dirty="0">
              <a:latin typeface="Trebuchet MS" pitchFamily="34" charset="0"/>
            </a:endParaRPr>
          </a:p>
          <a:p>
            <a:pPr marL="342900" indent="-342900">
              <a:spcBef>
                <a:spcPct val="20000"/>
              </a:spcBef>
              <a:buFontTx/>
              <a:buChar char="•"/>
            </a:pPr>
            <a:endParaRPr lang="en-US" sz="2400" dirty="0">
              <a:latin typeface="Trebuchet MS" pitchFamily="34" charset="0"/>
            </a:endParaRPr>
          </a:p>
          <a:p>
            <a:pPr marL="342900" indent="-342900">
              <a:spcBef>
                <a:spcPct val="20000"/>
              </a:spcBef>
            </a:pPr>
            <a:endParaRPr lang="en-US" sz="2400" dirty="0">
              <a:latin typeface="Trebuchet MS" pitchFamily="34" charset="0"/>
            </a:endParaRPr>
          </a:p>
        </p:txBody>
      </p:sp>
      <p:sp>
        <p:nvSpPr>
          <p:cNvPr id="75780" name="Rectangle 4"/>
          <p:cNvSpPr>
            <a:spLocks noChangeArrowheads="1"/>
          </p:cNvSpPr>
          <p:nvPr/>
        </p:nvSpPr>
        <p:spPr bwMode="auto">
          <a:xfrm>
            <a:off x="762000" y="2133600"/>
            <a:ext cx="7772400" cy="4114800"/>
          </a:xfrm>
          <a:prstGeom prst="rect">
            <a:avLst/>
          </a:prstGeom>
          <a:noFill/>
          <a:ln w="9525">
            <a:noFill/>
            <a:miter lim="800000"/>
            <a:headEnd/>
            <a:tailEnd/>
          </a:ln>
          <a:effectLst/>
        </p:spPr>
        <p:txBody>
          <a:bodyPr/>
          <a:lstStyle/>
          <a:p>
            <a:pPr marL="342900" indent="-342900">
              <a:spcBef>
                <a:spcPct val="20000"/>
              </a:spcBef>
              <a:buFontTx/>
              <a:buChar char="•"/>
            </a:pPr>
            <a:endParaRPr lang="en-US" dirty="0">
              <a:solidFill>
                <a:schemeClr val="accent2"/>
              </a:solidFill>
              <a:latin typeface="Trebuchet MS" pitchFamily="34" charset="0"/>
            </a:endParaRPr>
          </a:p>
          <a:p>
            <a:pPr marL="342900" indent="-342900">
              <a:spcBef>
                <a:spcPct val="20000"/>
              </a:spcBef>
            </a:pPr>
            <a:endParaRPr lang="en-US" dirty="0">
              <a:solidFill>
                <a:schemeClr val="accent2"/>
              </a:solidFill>
              <a:latin typeface="Trebuchet MS" pitchFamily="34" charset="0"/>
            </a:endParaRPr>
          </a:p>
        </p:txBody>
      </p:sp>
      <p:pic>
        <p:nvPicPr>
          <p:cNvPr id="75782" name="Picture 6" descr="The tsunami caused by the December 26, 2004 earthquake strikes Ao Nang, Thailand.">
            <a:hlinkClick r:id="rId2" tooltip="The tsunami caused by the December 26, 2004 earthquake strikes Ao Nang, Thailand."/>
          </p:cNvPr>
          <p:cNvPicPr>
            <a:picLocks noChangeAspect="1" noChangeArrowheads="1"/>
          </p:cNvPicPr>
          <p:nvPr/>
        </p:nvPicPr>
        <p:blipFill>
          <a:blip r:embed="rId3" cstate="print"/>
          <a:srcRect/>
          <a:stretch>
            <a:fillRect/>
          </a:stretch>
        </p:blipFill>
        <p:spPr bwMode="auto">
          <a:xfrm>
            <a:off x="6553200" y="-6350"/>
            <a:ext cx="2590800" cy="1884363"/>
          </a:xfrm>
          <a:prstGeom prst="rect">
            <a:avLst/>
          </a:prstGeom>
          <a:noFill/>
        </p:spPr>
      </p:pic>
    </p:spTree>
    <p:extLst>
      <p:ext uri="{BB962C8B-B14F-4D97-AF65-F5344CB8AC3E}">
        <p14:creationId xmlns:p14="http://schemas.microsoft.com/office/powerpoint/2010/main" val="27082780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2"/>
          </p:nvPr>
        </p:nvSpPr>
        <p:spPr/>
        <p:txBody>
          <a:bodyPr/>
          <a:lstStyle/>
          <a:p>
            <a:fld id="{2D034F5E-8B64-4F74-A280-93CF17C05BD5}" type="slidenum">
              <a:rPr lang="en-US"/>
              <a:pPr/>
              <a:t>91</a:t>
            </a:fld>
            <a:endParaRPr lang="en-US"/>
          </a:p>
        </p:txBody>
      </p:sp>
      <p:sp>
        <p:nvSpPr>
          <p:cNvPr id="79874" name="Rectangle 2"/>
          <p:cNvSpPr>
            <a:spLocks noChangeArrowheads="1"/>
          </p:cNvSpPr>
          <p:nvPr/>
        </p:nvSpPr>
        <p:spPr bwMode="auto">
          <a:xfrm>
            <a:off x="685800" y="1981200"/>
            <a:ext cx="7772400" cy="4114800"/>
          </a:xfrm>
          <a:prstGeom prst="rect">
            <a:avLst/>
          </a:prstGeom>
          <a:noFill/>
          <a:ln w="9525">
            <a:noFill/>
            <a:miter lim="800000"/>
            <a:headEnd/>
            <a:tailEnd/>
          </a:ln>
          <a:effectLst/>
        </p:spPr>
        <p:txBody>
          <a:bodyPr/>
          <a:lstStyle/>
          <a:p>
            <a:pPr marL="342900" indent="-342900">
              <a:lnSpc>
                <a:spcPct val="90000"/>
              </a:lnSpc>
              <a:spcBef>
                <a:spcPct val="20000"/>
              </a:spcBef>
              <a:buFontTx/>
              <a:buChar char="•"/>
            </a:pPr>
            <a:endParaRPr lang="en-US" sz="1800" dirty="0">
              <a:solidFill>
                <a:schemeClr val="accent2"/>
              </a:solidFill>
              <a:latin typeface="Trebuchet MS" pitchFamily="34" charset="0"/>
            </a:endParaRPr>
          </a:p>
        </p:txBody>
      </p:sp>
      <p:sp>
        <p:nvSpPr>
          <p:cNvPr id="79878" name="Rectangle 6"/>
          <p:cNvSpPr>
            <a:spLocks noChangeArrowheads="1"/>
          </p:cNvSpPr>
          <p:nvPr/>
        </p:nvSpPr>
        <p:spPr bwMode="auto">
          <a:xfrm>
            <a:off x="304800" y="1600200"/>
            <a:ext cx="8534400" cy="4267200"/>
          </a:xfrm>
          <a:prstGeom prst="rect">
            <a:avLst/>
          </a:prstGeom>
          <a:noFill/>
          <a:ln w="9525">
            <a:noFill/>
            <a:miter lim="800000"/>
            <a:headEnd/>
            <a:tailEnd/>
          </a:ln>
          <a:effectLst/>
        </p:spPr>
        <p:txBody>
          <a:bodyPr/>
          <a:lstStyle/>
          <a:p>
            <a:pPr marL="342900" indent="-342900">
              <a:lnSpc>
                <a:spcPct val="90000"/>
              </a:lnSpc>
              <a:spcBef>
                <a:spcPct val="20000"/>
              </a:spcBef>
              <a:buFontTx/>
              <a:buChar char="•"/>
            </a:pPr>
            <a:r>
              <a:rPr lang="en-US" sz="2800" dirty="0" smtClean="0">
                <a:latin typeface="Trebuchet MS" pitchFamily="34" charset="0"/>
              </a:rPr>
              <a:t>The </a:t>
            </a:r>
            <a:r>
              <a:rPr lang="en-US" sz="2800" dirty="0">
                <a:latin typeface="Trebuchet MS" pitchFamily="34" charset="0"/>
              </a:rPr>
              <a:t>Statewide Illinois Library Catalog (SILC) was born!</a:t>
            </a:r>
          </a:p>
          <a:p>
            <a:pPr marL="342900" indent="-342900">
              <a:lnSpc>
                <a:spcPct val="90000"/>
              </a:lnSpc>
              <a:spcBef>
                <a:spcPct val="20000"/>
              </a:spcBef>
              <a:buFontTx/>
              <a:buChar char="•"/>
            </a:pPr>
            <a:endParaRPr lang="en-US" sz="2800" dirty="0" smtClean="0">
              <a:latin typeface="Trebuchet MS" pitchFamily="34" charset="0"/>
            </a:endParaRPr>
          </a:p>
          <a:p>
            <a:pPr marL="342900" indent="-342900">
              <a:lnSpc>
                <a:spcPct val="90000"/>
              </a:lnSpc>
              <a:spcBef>
                <a:spcPct val="20000"/>
              </a:spcBef>
              <a:buFontTx/>
              <a:buChar char="•"/>
            </a:pPr>
            <a:endParaRPr lang="en-US" sz="2800" dirty="0">
              <a:latin typeface="Trebuchet MS" pitchFamily="34" charset="0"/>
            </a:endParaRPr>
          </a:p>
          <a:p>
            <a:pPr marL="342900" indent="-342900">
              <a:lnSpc>
                <a:spcPct val="90000"/>
              </a:lnSpc>
              <a:spcBef>
                <a:spcPct val="20000"/>
              </a:spcBef>
            </a:pPr>
            <a:endParaRPr lang="en-US" sz="2400" dirty="0">
              <a:latin typeface="Trebuchet MS" pitchFamily="34" charset="0"/>
            </a:endParaRPr>
          </a:p>
          <a:p>
            <a:pPr marL="342900" indent="-342900">
              <a:lnSpc>
                <a:spcPct val="90000"/>
              </a:lnSpc>
              <a:spcBef>
                <a:spcPct val="20000"/>
              </a:spcBef>
              <a:buFontTx/>
              <a:buChar char="•"/>
            </a:pPr>
            <a:endParaRPr lang="en-US" sz="2800" dirty="0">
              <a:latin typeface="Trebuchet MS" pitchFamily="34" charset="0"/>
            </a:endParaRPr>
          </a:p>
        </p:txBody>
      </p:sp>
      <p:sp>
        <p:nvSpPr>
          <p:cNvPr id="6" name="Title 4"/>
          <p:cNvSpPr txBox="1">
            <a:spLocks/>
          </p:cNvSpPr>
          <p:nvPr/>
        </p:nvSpPr>
        <p:spPr>
          <a:xfrm>
            <a:off x="457200" y="762000"/>
            <a:ext cx="8229600" cy="655638"/>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Meanwhile in Illinois…</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169986" name="Picture 2" descr="SILC"/>
          <p:cNvPicPr>
            <a:picLocks noChangeAspect="1" noChangeArrowheads="1"/>
          </p:cNvPicPr>
          <p:nvPr/>
        </p:nvPicPr>
        <p:blipFill>
          <a:blip r:embed="rId2" cstate="print"/>
          <a:srcRect/>
          <a:stretch>
            <a:fillRect/>
          </a:stretch>
        </p:blipFill>
        <p:spPr bwMode="auto">
          <a:xfrm>
            <a:off x="3581400" y="2286000"/>
            <a:ext cx="1560194" cy="9906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WordArt 2"/>
          <p:cNvSpPr>
            <a:spLocks noChangeArrowheads="1" noChangeShapeType="1"/>
          </p:cNvSpPr>
          <p:nvPr/>
        </p:nvSpPr>
        <p:spPr bwMode="auto">
          <a:xfrm>
            <a:off x="533400" y="381000"/>
            <a:ext cx="1143000" cy="685800"/>
          </a:xfrm>
          <a:prstGeom prst="rect">
            <a:avLst/>
          </a:prstGeom>
        </p:spPr>
        <p:txBody>
          <a:bodyPr wrap="none" fromWordArt="1">
            <a:prstTxWarp prst="textDoubleWave1">
              <a:avLst>
                <a:gd name="adj1" fmla="val 6500"/>
                <a:gd name="adj2" fmla="val 0"/>
              </a:avLst>
            </a:prstTxWarp>
          </a:bodyPr>
          <a:lstStyle/>
          <a:p>
            <a:pPr algn="ctr"/>
            <a:r>
              <a:rPr lang="en-US" sz="3600" kern="10" spc="-360" dirty="0">
                <a:ln w="12700">
                  <a:solidFill>
                    <a:srgbClr val="000099"/>
                  </a:solidFill>
                  <a:round/>
                  <a:headEnd/>
                  <a:tailEnd/>
                </a:ln>
                <a:solidFill>
                  <a:srgbClr val="33CCFF"/>
                </a:solidFill>
                <a:effectLst>
                  <a:outerShdw dist="125724" dir="18900000" algn="ctr" rotWithShape="0">
                    <a:srgbClr val="000099"/>
                  </a:outerShdw>
                </a:effectLst>
                <a:latin typeface="Impact"/>
              </a:rPr>
              <a:t>2004</a:t>
            </a:r>
          </a:p>
        </p:txBody>
      </p:sp>
    </p:spTree>
    <p:extLst>
      <p:ext uri="{BB962C8B-B14F-4D97-AF65-F5344CB8AC3E}">
        <p14:creationId xmlns:p14="http://schemas.microsoft.com/office/powerpoint/2010/main" val="301760022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EA5B590-B48B-40D8-8687-9B187993D667}" type="slidenum">
              <a:rPr lang="en-US" smtClean="0"/>
              <a:t>92</a:t>
            </a:fld>
            <a:endParaRPr lang="en-US"/>
          </a:p>
        </p:txBody>
      </p:sp>
      <p:sp>
        <p:nvSpPr>
          <p:cNvPr id="4" name="TextBox 3"/>
          <p:cNvSpPr txBox="1"/>
          <p:nvPr/>
        </p:nvSpPr>
        <p:spPr>
          <a:xfrm>
            <a:off x="3956539" y="2921170"/>
            <a:ext cx="1876994" cy="1015663"/>
          </a:xfrm>
          <a:prstGeom prst="rect">
            <a:avLst/>
          </a:prstGeom>
          <a:noFill/>
        </p:spPr>
        <p:txBody>
          <a:bodyPr wrap="square" rtlCol="0">
            <a:spAutoFit/>
          </a:bodyPr>
          <a:lstStyle/>
          <a:p>
            <a:pPr algn="ctr"/>
            <a:r>
              <a:rPr lang="en-US" sz="6000" dirty="0" smtClean="0">
                <a:latin typeface="+mj-lt"/>
              </a:rPr>
              <a:t>Now</a:t>
            </a:r>
            <a:endParaRPr lang="en-US" sz="6000" dirty="0">
              <a:latin typeface="+mj-lt"/>
            </a:endParaRPr>
          </a:p>
        </p:txBody>
      </p:sp>
    </p:spTree>
    <p:extLst>
      <p:ext uri="{BB962C8B-B14F-4D97-AF65-F5344CB8AC3E}">
        <p14:creationId xmlns:p14="http://schemas.microsoft.com/office/powerpoint/2010/main" val="211231929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628650" y="6356351"/>
            <a:ext cx="2057400" cy="365125"/>
          </a:xfrm>
        </p:spPr>
        <p:txBody>
          <a:bodyPr/>
          <a:lstStyle/>
          <a:p>
            <a:fld id="{AEA5B590-B48B-40D8-8687-9B187993D667}" type="slidenum">
              <a:rPr lang="en-US" smtClean="0"/>
              <a:t>93</a:t>
            </a:fld>
            <a:endParaRPr lang="en-US"/>
          </a:p>
        </p:txBody>
      </p:sp>
      <p:graphicFrame>
        <p:nvGraphicFramePr>
          <p:cNvPr id="7" name="Chart 6"/>
          <p:cNvGraphicFramePr/>
          <p:nvPr>
            <p:extLst>
              <p:ext uri="{D42A27DB-BD31-4B8C-83A1-F6EECF244321}">
                <p14:modId xmlns:p14="http://schemas.microsoft.com/office/powerpoint/2010/main" val="2383605103"/>
              </p:ext>
            </p:extLst>
          </p:nvPr>
        </p:nvGraphicFramePr>
        <p:xfrm>
          <a:off x="1524000" y="719667"/>
          <a:ext cx="6096000" cy="54186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p:cNvGraphicFramePr/>
          <p:nvPr>
            <p:extLst>
              <p:ext uri="{D42A27DB-BD31-4B8C-83A1-F6EECF244321}">
                <p14:modId xmlns:p14="http://schemas.microsoft.com/office/powerpoint/2010/main" val="1801627866"/>
              </p:ext>
            </p:extLst>
          </p:nvPr>
        </p:nvGraphicFramePr>
        <p:xfrm>
          <a:off x="1638300" y="872067"/>
          <a:ext cx="6096000" cy="5418667"/>
        </p:xfrm>
        <a:graphic>
          <a:graphicData uri="http://schemas.openxmlformats.org/drawingml/2006/chart">
            <c:chart xmlns:c="http://schemas.openxmlformats.org/drawingml/2006/chart" xmlns:r="http://schemas.openxmlformats.org/officeDocument/2006/relationships" r:id="rId4"/>
          </a:graphicData>
        </a:graphic>
      </p:graphicFrame>
      <p:sp>
        <p:nvSpPr>
          <p:cNvPr id="6" name="Oval 5"/>
          <p:cNvSpPr/>
          <p:nvPr/>
        </p:nvSpPr>
        <p:spPr>
          <a:xfrm>
            <a:off x="5777346" y="1180407"/>
            <a:ext cx="2319250" cy="23192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969443"/>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(Re-)Evaluation</a:t>
            </a:r>
            <a:endParaRPr lang="en-US" dirty="0"/>
          </a:p>
        </p:txBody>
      </p:sp>
      <p:sp>
        <p:nvSpPr>
          <p:cNvPr id="3" name="Content Placeholder 2"/>
          <p:cNvSpPr>
            <a:spLocks noGrp="1"/>
          </p:cNvSpPr>
          <p:nvPr>
            <p:ph idx="1"/>
          </p:nvPr>
        </p:nvSpPr>
        <p:spPr/>
        <p:txBody>
          <a:bodyPr>
            <a:normAutofit fontScale="70000" lnSpcReduction="20000"/>
          </a:bodyPr>
          <a:lstStyle/>
          <a:p>
            <a:pPr marL="228600" lvl="1">
              <a:spcBef>
                <a:spcPts val="1000"/>
              </a:spcBef>
              <a:buSzTx/>
              <a:buFont typeface="Arial" panose="020B0604020202020204" pitchFamily="34" charset="0"/>
              <a:buChar char="•"/>
            </a:pPr>
            <a:r>
              <a:rPr lang="en-US" sz="2800" dirty="0" smtClean="0"/>
              <a:t>Is the downward </a:t>
            </a:r>
            <a:r>
              <a:rPr lang="en-US" sz="2800" dirty="0"/>
              <a:t>trend </a:t>
            </a:r>
            <a:r>
              <a:rPr lang="en-US" sz="2800" dirty="0" smtClean="0"/>
              <a:t>in transactions a reliable/meaningful </a:t>
            </a:r>
            <a:r>
              <a:rPr lang="en-US" sz="2800" dirty="0"/>
              <a:t>measure today?  Need for analysis and possible solutions</a:t>
            </a:r>
            <a:r>
              <a:rPr lang="en-US" sz="2800" dirty="0" smtClean="0"/>
              <a:t>.</a:t>
            </a:r>
          </a:p>
          <a:p>
            <a:r>
              <a:rPr lang="en-US" dirty="0" smtClean="0"/>
              <a:t>Collection is shrinking</a:t>
            </a:r>
          </a:p>
          <a:p>
            <a:pPr lvl="1"/>
            <a:r>
              <a:rPr lang="en-US" dirty="0" smtClean="0"/>
              <a:t>Continuing shift to electronic collections</a:t>
            </a:r>
          </a:p>
          <a:p>
            <a:pPr lvl="1"/>
            <a:r>
              <a:rPr lang="en-US" dirty="0" smtClean="0"/>
              <a:t>Shrinking budgets</a:t>
            </a:r>
          </a:p>
          <a:p>
            <a:pPr lvl="1"/>
            <a:r>
              <a:rPr lang="en-US" dirty="0" smtClean="0"/>
              <a:t>Sharing electronic collections</a:t>
            </a:r>
          </a:p>
          <a:p>
            <a:pPr lvl="1"/>
            <a:r>
              <a:rPr lang="en-US" dirty="0" smtClean="0"/>
              <a:t>Resource “sharing” is changing</a:t>
            </a:r>
          </a:p>
          <a:p>
            <a:pPr lvl="1"/>
            <a:r>
              <a:rPr lang="en-US" dirty="0" smtClean="0"/>
              <a:t>Agreements between us may be more difficult due to budgets, publishers and other factors</a:t>
            </a:r>
          </a:p>
          <a:p>
            <a:r>
              <a:rPr lang="en-US" dirty="0" smtClean="0"/>
              <a:t>Open Access</a:t>
            </a:r>
          </a:p>
          <a:p>
            <a:r>
              <a:rPr lang="en-US" dirty="0" smtClean="0"/>
              <a:t>Institutional Repositories</a:t>
            </a:r>
          </a:p>
          <a:p>
            <a:r>
              <a:rPr lang="en-US" dirty="0" smtClean="0"/>
              <a:t>I-Share Next</a:t>
            </a:r>
          </a:p>
          <a:p>
            <a:r>
              <a:rPr lang="en-US" dirty="0" smtClean="0"/>
              <a:t>Shift to other priorities</a:t>
            </a:r>
          </a:p>
          <a:p>
            <a:r>
              <a:rPr lang="en-US" dirty="0" smtClean="0"/>
              <a:t>Changing demographics of our students</a:t>
            </a:r>
          </a:p>
        </p:txBody>
      </p:sp>
      <p:sp>
        <p:nvSpPr>
          <p:cNvPr id="4" name="Slide Number Placeholder 3"/>
          <p:cNvSpPr>
            <a:spLocks noGrp="1"/>
          </p:cNvSpPr>
          <p:nvPr>
            <p:ph type="sldNum" sz="quarter" idx="12"/>
          </p:nvPr>
        </p:nvSpPr>
        <p:spPr/>
        <p:txBody>
          <a:bodyPr/>
          <a:lstStyle/>
          <a:p>
            <a:fld id="{AEA5B590-B48B-40D8-8687-9B187993D667}" type="slidenum">
              <a:rPr lang="en-US" smtClean="0"/>
              <a:t>94</a:t>
            </a:fld>
            <a:endParaRPr lang="en-US"/>
          </a:p>
        </p:txBody>
      </p:sp>
    </p:spTree>
    <p:extLst>
      <p:ext uri="{BB962C8B-B14F-4D97-AF65-F5344CB8AC3E}">
        <p14:creationId xmlns:p14="http://schemas.microsoft.com/office/powerpoint/2010/main" val="94014384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(Re-)Evaluation</a:t>
            </a:r>
            <a:endParaRPr lang="en-US" dirty="0"/>
          </a:p>
        </p:txBody>
      </p:sp>
      <p:sp>
        <p:nvSpPr>
          <p:cNvPr id="3" name="Content Placeholder 2"/>
          <p:cNvSpPr>
            <a:spLocks noGrp="1"/>
          </p:cNvSpPr>
          <p:nvPr>
            <p:ph idx="1"/>
          </p:nvPr>
        </p:nvSpPr>
        <p:spPr/>
        <p:txBody>
          <a:bodyPr>
            <a:normAutofit fontScale="77500" lnSpcReduction="20000"/>
          </a:bodyPr>
          <a:lstStyle/>
          <a:p>
            <a:r>
              <a:rPr lang="en-US" dirty="0"/>
              <a:t>Changing </a:t>
            </a:r>
            <a:r>
              <a:rPr lang="en-US" dirty="0" smtClean="0"/>
              <a:t>staffs</a:t>
            </a:r>
          </a:p>
          <a:p>
            <a:r>
              <a:rPr lang="en-US" dirty="0" smtClean="0"/>
              <a:t>Young</a:t>
            </a:r>
            <a:r>
              <a:rPr lang="en-US" dirty="0"/>
              <a:t>, energetic and very intelligent librarians</a:t>
            </a:r>
          </a:p>
          <a:p>
            <a:r>
              <a:rPr lang="en-US" dirty="0" smtClean="0"/>
              <a:t>Need to overcome many obstacles (time and money)</a:t>
            </a:r>
          </a:p>
          <a:p>
            <a:r>
              <a:rPr lang="en-US" dirty="0" smtClean="0"/>
              <a:t>Re-form groups and committees (ad hoc task forces?)</a:t>
            </a:r>
          </a:p>
          <a:p>
            <a:r>
              <a:rPr lang="en-US" dirty="0" smtClean="0"/>
              <a:t>Where does CARLI fit in today’s networked/cloud environment?</a:t>
            </a:r>
          </a:p>
          <a:p>
            <a:r>
              <a:rPr lang="en-US" dirty="0" smtClean="0"/>
              <a:t>Balance responsibilities </a:t>
            </a:r>
            <a:r>
              <a:rPr lang="en-US" u="sng" dirty="0" smtClean="0"/>
              <a:t>at</a:t>
            </a:r>
            <a:r>
              <a:rPr lang="en-US" dirty="0" smtClean="0"/>
              <a:t> our individual libraries with responsibilities </a:t>
            </a:r>
            <a:r>
              <a:rPr lang="en-US" u="sng" dirty="0" smtClean="0"/>
              <a:t>for</a:t>
            </a:r>
            <a:r>
              <a:rPr lang="en-US" dirty="0" smtClean="0"/>
              <a:t> all of our libraries (personal and institutional)</a:t>
            </a:r>
          </a:p>
          <a:p>
            <a:r>
              <a:rPr lang="en-US" dirty="0" smtClean="0"/>
              <a:t>How do we get “ahead of the curve” more often?</a:t>
            </a:r>
          </a:p>
          <a:p>
            <a:r>
              <a:rPr lang="en-US" u="sng" dirty="0"/>
              <a:t>There is a real need and opportunity at this point to re-evaluate our work as a consortium</a:t>
            </a:r>
          </a:p>
          <a:p>
            <a:endParaRPr lang="en-US" dirty="0" smtClean="0"/>
          </a:p>
          <a:p>
            <a:endParaRPr lang="en-US" dirty="0"/>
          </a:p>
        </p:txBody>
      </p:sp>
      <p:sp>
        <p:nvSpPr>
          <p:cNvPr id="4" name="Slide Number Placeholder 3"/>
          <p:cNvSpPr>
            <a:spLocks noGrp="1"/>
          </p:cNvSpPr>
          <p:nvPr>
            <p:ph type="sldNum" sz="quarter" idx="12"/>
          </p:nvPr>
        </p:nvSpPr>
        <p:spPr/>
        <p:txBody>
          <a:bodyPr/>
          <a:lstStyle/>
          <a:p>
            <a:fld id="{AEA5B590-B48B-40D8-8687-9B187993D667}" type="slidenum">
              <a:rPr lang="en-US" smtClean="0"/>
              <a:t>95</a:t>
            </a:fld>
            <a:endParaRPr lang="en-US"/>
          </a:p>
        </p:txBody>
      </p:sp>
    </p:spTree>
    <p:extLst>
      <p:ext uri="{BB962C8B-B14F-4D97-AF65-F5344CB8AC3E}">
        <p14:creationId xmlns:p14="http://schemas.microsoft.com/office/powerpoint/2010/main" val="264176980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fld id="{72D5399E-5A72-4E25-9D5C-D5207BF2F270}" type="slidenum">
              <a:rPr lang="en-US"/>
              <a:pPr/>
              <a:t>96</a:t>
            </a:fld>
            <a:endParaRPr lang="en-US"/>
          </a:p>
        </p:txBody>
      </p:sp>
      <p:sp>
        <p:nvSpPr>
          <p:cNvPr id="96260" name="WordArt 4"/>
          <p:cNvSpPr>
            <a:spLocks noChangeArrowheads="1" noChangeShapeType="1" noTextEdit="1"/>
          </p:cNvSpPr>
          <p:nvPr/>
        </p:nvSpPr>
        <p:spPr bwMode="auto">
          <a:xfrm>
            <a:off x="2667000" y="2438400"/>
            <a:ext cx="3486150" cy="2057400"/>
          </a:xfrm>
          <a:prstGeom prst="rect">
            <a:avLst/>
          </a:prstGeom>
        </p:spPr>
        <p:txBody>
          <a:bodyPr wrap="none" fromWordArt="1">
            <a:prstTxWarp prst="textDoubleWave1">
              <a:avLst>
                <a:gd name="adj1" fmla="val 6500"/>
                <a:gd name="adj2" fmla="val 0"/>
              </a:avLst>
            </a:prstTxWarp>
          </a:bodyPr>
          <a:lstStyle/>
          <a:p>
            <a:pPr algn="ctr"/>
            <a:r>
              <a:rPr lang="en-US" sz="3600" kern="10" spc="-360">
                <a:ln w="12700">
                  <a:solidFill>
                    <a:srgbClr val="000099"/>
                  </a:solidFill>
                  <a:round/>
                  <a:headEnd/>
                  <a:tailEnd/>
                </a:ln>
                <a:solidFill>
                  <a:srgbClr val="33CCFF"/>
                </a:solidFill>
                <a:effectLst>
                  <a:outerShdw dist="125724" dir="18900000" algn="ctr" rotWithShape="0">
                    <a:srgbClr val="000099"/>
                  </a:outerShdw>
                </a:effectLst>
                <a:latin typeface="Impact"/>
              </a:rPr>
              <a:t>Today</a:t>
            </a:r>
          </a:p>
        </p:txBody>
      </p:sp>
    </p:spTree>
    <p:extLst>
      <p:ext uri="{BB962C8B-B14F-4D97-AF65-F5344CB8AC3E}">
        <p14:creationId xmlns:p14="http://schemas.microsoft.com/office/powerpoint/2010/main" val="381809235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1A61BC1-015F-4001-ACF0-28E0904BB3D9}" type="slidenum">
              <a:rPr lang="en-US" smtClean="0"/>
              <a:pPr/>
              <a:t>97</a:t>
            </a:fld>
            <a:endParaRPr lang="en-US"/>
          </a:p>
        </p:txBody>
      </p:sp>
      <p:pic>
        <p:nvPicPr>
          <p:cNvPr id="5" name="Picture 2"/>
          <p:cNvPicPr>
            <a:picLocks noChangeAspect="1" noChangeArrowheads="1"/>
          </p:cNvPicPr>
          <p:nvPr/>
        </p:nvPicPr>
        <p:blipFill>
          <a:blip r:embed="rId2" cstate="print"/>
          <a:srcRect l="31875" t="21875" r="33125" b="4297"/>
          <a:stretch>
            <a:fillRect/>
          </a:stretch>
        </p:blipFill>
        <p:spPr bwMode="auto">
          <a:xfrm>
            <a:off x="1600200" y="0"/>
            <a:ext cx="6096000" cy="6858000"/>
          </a:xfrm>
          <a:prstGeom prst="rect">
            <a:avLst/>
          </a:prstGeom>
          <a:noFill/>
          <a:ln w="9525">
            <a:noFill/>
            <a:miter lim="800000"/>
            <a:headEnd/>
            <a:tailEnd/>
          </a:ln>
        </p:spPr>
      </p:pic>
    </p:spTree>
    <p:extLst>
      <p:ext uri="{BB962C8B-B14F-4D97-AF65-F5344CB8AC3E}">
        <p14:creationId xmlns:p14="http://schemas.microsoft.com/office/powerpoint/2010/main" val="158658476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algn="l"/>
            <a:r>
              <a:rPr lang="en-US" dirty="0" smtClean="0"/>
              <a:t>2015 </a:t>
            </a:r>
            <a:r>
              <a:rPr lang="en-US" dirty="0"/>
              <a:t>ILLINET Statistics</a:t>
            </a:r>
          </a:p>
        </p:txBody>
      </p:sp>
      <p:sp>
        <p:nvSpPr>
          <p:cNvPr id="91139" name="Rectangle 3"/>
          <p:cNvSpPr>
            <a:spLocks noGrp="1" noChangeArrowheads="1"/>
          </p:cNvSpPr>
          <p:nvPr>
            <p:ph idx="1"/>
          </p:nvPr>
        </p:nvSpPr>
        <p:spPr>
          <a:xfrm>
            <a:off x="0" y="1981200"/>
            <a:ext cx="7315200" cy="4114800"/>
          </a:xfrm>
        </p:spPr>
        <p:txBody>
          <a:bodyPr>
            <a:normAutofit/>
          </a:bodyPr>
          <a:lstStyle/>
          <a:p>
            <a:r>
              <a:rPr lang="en-US" dirty="0"/>
              <a:t>Illinois libraries…One big family</a:t>
            </a:r>
          </a:p>
          <a:p>
            <a:pPr lvl="1"/>
            <a:r>
              <a:rPr lang="en-US" dirty="0" smtClean="0"/>
              <a:t>Academics:  169/183 with branches</a:t>
            </a:r>
          </a:p>
          <a:p>
            <a:pPr lvl="1"/>
            <a:r>
              <a:rPr lang="en-US" dirty="0" smtClean="0"/>
              <a:t>Publics: 639/799 </a:t>
            </a:r>
            <a:r>
              <a:rPr lang="en-US" dirty="0"/>
              <a:t>with branches</a:t>
            </a:r>
          </a:p>
          <a:p>
            <a:pPr lvl="1"/>
            <a:r>
              <a:rPr lang="en-US" dirty="0" smtClean="0"/>
              <a:t>Specials: 250/256 with branches</a:t>
            </a:r>
          </a:p>
          <a:p>
            <a:pPr lvl="1"/>
            <a:r>
              <a:rPr lang="en-US" dirty="0" smtClean="0"/>
              <a:t>Schools: public 700/private 95                 (district offices)</a:t>
            </a:r>
          </a:p>
          <a:p>
            <a:pPr lvl="1"/>
            <a:endParaRPr lang="en-US" dirty="0"/>
          </a:p>
        </p:txBody>
      </p:sp>
      <p:sp>
        <p:nvSpPr>
          <p:cNvPr id="7" name="Slide Number Placeholder 5"/>
          <p:cNvSpPr>
            <a:spLocks noGrp="1"/>
          </p:cNvSpPr>
          <p:nvPr>
            <p:ph type="sldNum" sz="quarter" idx="12"/>
          </p:nvPr>
        </p:nvSpPr>
        <p:spPr/>
        <p:txBody>
          <a:bodyPr/>
          <a:lstStyle/>
          <a:p>
            <a:fld id="{65185DEF-8AED-443E-821C-EE7E09B738DB}" type="slidenum">
              <a:rPr lang="en-US"/>
              <a:pPr/>
              <a:t>98</a:t>
            </a:fld>
            <a:endParaRPr lang="en-US"/>
          </a:p>
        </p:txBody>
      </p:sp>
      <p:pic>
        <p:nvPicPr>
          <p:cNvPr id="181250" name="Picture 2" descr="Illinois Counties Map"/>
          <p:cNvPicPr>
            <a:picLocks noChangeAspect="1" noChangeArrowheads="1"/>
          </p:cNvPicPr>
          <p:nvPr/>
        </p:nvPicPr>
        <p:blipFill>
          <a:blip r:embed="rId2" cstate="print"/>
          <a:srcRect/>
          <a:stretch>
            <a:fillRect/>
          </a:stretch>
        </p:blipFill>
        <p:spPr bwMode="auto">
          <a:xfrm>
            <a:off x="6553200" y="1828800"/>
            <a:ext cx="2368584" cy="4191000"/>
          </a:xfrm>
          <a:prstGeom prst="rect">
            <a:avLst/>
          </a:prstGeom>
          <a:noFill/>
        </p:spPr>
      </p:pic>
    </p:spTree>
    <p:extLst>
      <p:ext uri="{BB962C8B-B14F-4D97-AF65-F5344CB8AC3E}">
        <p14:creationId xmlns:p14="http://schemas.microsoft.com/office/powerpoint/2010/main" val="378574468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1A61BC1-015F-4001-ACF0-28E0904BB3D9}" type="slidenum">
              <a:rPr lang="en-US" smtClean="0"/>
              <a:pPr/>
              <a:t>99</a:t>
            </a:fld>
            <a:endParaRPr lang="en-US"/>
          </a:p>
        </p:txBody>
      </p:sp>
      <p:pic>
        <p:nvPicPr>
          <p:cNvPr id="129026" name="Picture 2"/>
          <p:cNvPicPr>
            <a:picLocks noChangeAspect="1" noChangeArrowheads="1"/>
          </p:cNvPicPr>
          <p:nvPr/>
        </p:nvPicPr>
        <p:blipFill>
          <a:blip r:embed="rId2" cstate="print"/>
          <a:srcRect l="33750" t="16016" r="35000" b="4297"/>
          <a:stretch>
            <a:fillRect/>
          </a:stretch>
        </p:blipFill>
        <p:spPr bwMode="auto">
          <a:xfrm>
            <a:off x="0" y="0"/>
            <a:ext cx="5105400" cy="6943344"/>
          </a:xfrm>
          <a:prstGeom prst="rect">
            <a:avLst/>
          </a:prstGeom>
          <a:noFill/>
          <a:ln w="9525">
            <a:noFill/>
            <a:miter lim="800000"/>
            <a:headEnd/>
            <a:tailEnd/>
          </a:ln>
        </p:spPr>
      </p:pic>
      <p:pic>
        <p:nvPicPr>
          <p:cNvPr id="148483" name="Picture 3" descr="New &amp; Improved Graphic 2"/>
          <p:cNvPicPr>
            <a:picLocks noChangeAspect="1" noChangeArrowheads="1"/>
          </p:cNvPicPr>
          <p:nvPr/>
        </p:nvPicPr>
        <p:blipFill>
          <a:blip r:embed="rId3" cstate="print"/>
          <a:srcRect/>
          <a:stretch>
            <a:fillRect/>
          </a:stretch>
        </p:blipFill>
        <p:spPr bwMode="auto">
          <a:xfrm rot="20232560">
            <a:off x="937694" y="3380361"/>
            <a:ext cx="3169886" cy="1543050"/>
          </a:xfrm>
          <a:prstGeom prst="rect">
            <a:avLst/>
          </a:prstGeom>
          <a:noFill/>
        </p:spPr>
      </p:pic>
      <p:sp>
        <p:nvSpPr>
          <p:cNvPr id="5" name="TextBox 4"/>
          <p:cNvSpPr txBox="1"/>
          <p:nvPr/>
        </p:nvSpPr>
        <p:spPr>
          <a:xfrm>
            <a:off x="5105400" y="152400"/>
            <a:ext cx="4038600" cy="5940088"/>
          </a:xfrm>
          <a:prstGeom prst="rect">
            <a:avLst/>
          </a:prstGeom>
          <a:noFill/>
        </p:spPr>
        <p:txBody>
          <a:bodyPr wrap="square" rtlCol="0">
            <a:spAutoFit/>
          </a:bodyPr>
          <a:lstStyle/>
          <a:p>
            <a:pPr algn="ctr"/>
            <a:r>
              <a:rPr lang="en-US" b="1" u="sng" dirty="0" smtClean="0"/>
              <a:t>New Administrative Rules</a:t>
            </a:r>
          </a:p>
          <a:p>
            <a:endParaRPr lang="en-US" dirty="0" smtClean="0"/>
          </a:p>
          <a:p>
            <a:r>
              <a:rPr lang="en-US" dirty="0" smtClean="0"/>
              <a:t>Compliance with new ILL Code is mandatory.</a:t>
            </a:r>
          </a:p>
          <a:p>
            <a:endParaRPr lang="en-US" dirty="0" smtClean="0"/>
          </a:p>
          <a:p>
            <a:r>
              <a:rPr lang="en-US" dirty="0" smtClean="0"/>
              <a:t>Certification is mandatory.</a:t>
            </a:r>
          </a:p>
          <a:p>
            <a:endParaRPr lang="en-US" dirty="0" smtClean="0"/>
          </a:p>
          <a:p>
            <a:r>
              <a:rPr lang="en-US" dirty="0" smtClean="0"/>
              <a:t>Completion of ILL Traffic Survey is mandatory.</a:t>
            </a:r>
          </a:p>
          <a:p>
            <a:endParaRPr lang="en-US" dirty="0" smtClean="0"/>
          </a:p>
          <a:p>
            <a:r>
              <a:rPr lang="en-US" dirty="0" smtClean="0"/>
              <a:t>New definition of “Academic Library:”</a:t>
            </a:r>
          </a:p>
          <a:p>
            <a:r>
              <a:rPr lang="en-US" dirty="0" smtClean="0"/>
              <a:t>“…means the library or libraries of an institution of education beyond the secondary level that is recognized by the Illinois Board of Higher Education as either an Illinois academic institution or an out-of-state academic institution with a physical presence in Illinois.” </a:t>
            </a:r>
          </a:p>
        </p:txBody>
      </p:sp>
    </p:spTree>
    <p:extLst>
      <p:ext uri="{BB962C8B-B14F-4D97-AF65-F5344CB8AC3E}">
        <p14:creationId xmlns:p14="http://schemas.microsoft.com/office/powerpoint/2010/main" val="5905346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TotalTime>
  <Words>5966</Words>
  <Application>Microsoft Macintosh PowerPoint</Application>
  <PresentationFormat>On-screen Show (4:3)</PresentationFormat>
  <Paragraphs>952</Paragraphs>
  <Slides>120</Slides>
  <Notes>42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120</vt:i4>
      </vt:variant>
    </vt:vector>
  </HeadingPairs>
  <TitlesOfParts>
    <vt:vector size="122" baseType="lpstr">
      <vt:lpstr>Office Theme</vt:lpstr>
      <vt:lpstr>Bitmap Image</vt:lpstr>
      <vt:lpstr>I-Share is 35 Years Old:  Revisiting the 1980 Vision while Looking Ahead</vt:lpstr>
      <vt:lpstr>About Me</vt:lpstr>
      <vt:lpstr>Why do we care about the past ?</vt:lpstr>
      <vt:lpstr>PowerPoint Presentation</vt:lpstr>
      <vt:lpstr>In 1980, Our Illinois Predecessors… </vt:lpstr>
      <vt:lpstr>The Year is 1980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Libraries were concerned about their future in</vt:lpstr>
      <vt:lpstr>PowerPoint Presentation</vt:lpstr>
      <vt:lpstr>PowerPoint Presentation</vt:lpstr>
      <vt:lpstr>I-Share’s Origins</vt:lpstr>
      <vt:lpstr>Meet Hugh C. Atkinson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Vision for Online Academic Library Cooperation in Illinois, Past and Present</vt:lpstr>
      <vt:lpstr>Today</vt:lpstr>
      <vt:lpstr>My History</vt:lpstr>
      <vt:lpstr>Our History - Illinois Library Cooperation 50 to 38 Years Ago</vt:lpstr>
      <vt:lpstr>Our History - Illinois Library Cooperation 37 to 35 Years Ago</vt:lpstr>
      <vt:lpstr>Our History - Illinois Library Cooperation 31 to 16  Years Ago</vt:lpstr>
      <vt:lpstr>Our History - Illinois Library Cooperation 15 Ago to Present</vt:lpstr>
      <vt:lpstr>Our “Stuff”</vt:lpstr>
      <vt:lpstr>Technology/Network</vt:lpstr>
      <vt:lpstr>Technology/Network</vt:lpstr>
      <vt:lpstr>Resource Sharing</vt:lpstr>
      <vt:lpstr>PowerPoint Presentation</vt:lpstr>
      <vt:lpstr>PowerPoint Presentation</vt:lpstr>
      <vt:lpstr>PowerPoint Presentation</vt:lpstr>
      <vt:lpstr>Resource Sharing</vt:lpstr>
      <vt:lpstr>Organization/Cooperation/Collaboration</vt:lpstr>
      <vt:lpstr>Professional Development/Education</vt:lpstr>
      <vt:lpstr>State Agency Perspective- CARLI Early History and Development </vt:lpstr>
      <vt:lpstr>My history</vt:lpstr>
      <vt:lpstr>Illinois’ long tradition of academic library resource sharing</vt:lpstr>
      <vt:lpstr>IACRL, IBHE, ISL Committee</vt:lpstr>
      <vt:lpstr>PowerPoint Presentation</vt:lpstr>
      <vt:lpstr>PowerPoint Presentation</vt:lpstr>
      <vt:lpstr>Factors contributing to successful consortium development </vt:lpstr>
      <vt:lpstr>Common needs and goals led to development of the ILCSO consortium with a self-governing body </vt:lpstr>
      <vt:lpstr>True partnerships in funding and support for consortium and resource sharing</vt:lpstr>
      <vt:lpstr>Funding FY1978-FY1988</vt:lpstr>
      <vt:lpstr>Funding FY1987-FY2001</vt:lpstr>
      <vt:lpstr>Illinois State Library/ Academic Libraries Partnership  No little plans</vt:lpstr>
      <vt:lpstr>Our History</vt:lpstr>
      <vt:lpstr>Driving State Library services</vt:lpstr>
      <vt:lpstr>Resource sharing</vt:lpstr>
      <vt:lpstr>How does the ISL support resource sharing?</vt:lpstr>
      <vt:lpstr>Who receives Secretary of State/ Illinois State Library grants?</vt:lpstr>
      <vt:lpstr>What is “ILLINET”?</vt:lpstr>
      <vt:lpstr>Illinois Library Information Network</vt:lpstr>
      <vt:lpstr>Illinois’ Library Systems: then and now</vt:lpstr>
      <vt:lpstr>PowerPoint Presentation</vt:lpstr>
      <vt:lpstr>Meanwhile in Illinois…</vt:lpstr>
      <vt:lpstr>PowerPoint Presentation</vt:lpstr>
      <vt:lpstr>Meanwhile in Illinois…</vt:lpstr>
      <vt:lpstr>PowerPoint Presentation</vt:lpstr>
      <vt:lpstr>Meanwhile in Illinois…</vt:lpstr>
      <vt:lpstr>PowerPoint Presentation</vt:lpstr>
      <vt:lpstr>Meanwhile in Illinois…</vt:lpstr>
      <vt:lpstr>PowerPoint Presentation</vt:lpstr>
      <vt:lpstr>Meanwhile in Illinois…</vt:lpstr>
      <vt:lpstr>PowerPoint Presentation</vt:lpstr>
      <vt:lpstr>Meanwhile in Illinois…</vt:lpstr>
      <vt:lpstr>PowerPoint Presentation</vt:lpstr>
      <vt:lpstr>Meanwhile in Illinois…</vt:lpstr>
      <vt:lpstr>PowerPoint Presentation</vt:lpstr>
      <vt:lpstr>Meanwhile in Illinois…</vt:lpstr>
      <vt:lpstr>PowerPoint Presentation</vt:lpstr>
      <vt:lpstr>Meanwhile in Illinois…</vt:lpstr>
      <vt:lpstr>PowerPoint Presentation</vt:lpstr>
      <vt:lpstr>Meanwhile in Illinois…</vt:lpstr>
      <vt:lpstr>PowerPoint Presentation</vt:lpstr>
      <vt:lpstr>Meanwhile in Illinois…</vt:lpstr>
      <vt:lpstr>PowerPoint Presentation</vt:lpstr>
      <vt:lpstr>PowerPoint Presentation</vt:lpstr>
      <vt:lpstr>PowerPoint Presentation</vt:lpstr>
      <vt:lpstr>PowerPoint Presentation</vt:lpstr>
      <vt:lpstr>(Re-)Evaluation</vt:lpstr>
      <vt:lpstr>(Re-)Evaluation</vt:lpstr>
      <vt:lpstr>PowerPoint Presentation</vt:lpstr>
      <vt:lpstr>PowerPoint Presentation</vt:lpstr>
      <vt:lpstr>2015 ILLINET Statistics</vt:lpstr>
      <vt:lpstr>PowerPoint Presentation</vt:lpstr>
      <vt:lpstr>Many cooperative projects</vt:lpstr>
      <vt:lpstr>Today: OCLC and the ISL</vt:lpstr>
      <vt:lpstr>Today: OCLC FirstSearch  </vt:lpstr>
      <vt:lpstr>Today: Try-It! Illinois until 11/30</vt:lpstr>
      <vt:lpstr>Grant Programs</vt:lpstr>
      <vt:lpstr>FY15 Literacy Grants to CARLI organizations</vt:lpstr>
      <vt:lpstr>Professional Development</vt:lpstr>
      <vt:lpstr>Online CE available to all!</vt:lpstr>
      <vt:lpstr>Lots of CARLI reps on ISL committees…</vt:lpstr>
      <vt:lpstr>Delivery Committee</vt:lpstr>
      <vt:lpstr>PowerPoint Presentation</vt:lpstr>
      <vt:lpstr>Why has the partnership worked?</vt:lpstr>
      <vt:lpstr>Need for Ongoing Library Advocacy</vt:lpstr>
      <vt:lpstr>Creating CARLI 2005</vt:lpstr>
      <vt:lpstr>The Present Situation</vt:lpstr>
      <vt:lpstr>Challenges</vt:lpstr>
      <vt:lpstr>Opportunities</vt:lpstr>
      <vt:lpstr>I-Share Growth 1978-2016</vt:lpstr>
      <vt:lpstr>How did they do all of this in 1980?</vt:lpstr>
      <vt:lpstr>How did they succeed ?</vt:lpstr>
      <vt:lpstr>PowerPoint Presentation</vt:lpstr>
    </vt:vector>
  </TitlesOfParts>
  <Company>CARLI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Kristine Hammerstrand</dc:creator>
  <cp:lastModifiedBy>Kristine Hammerstrand</cp:lastModifiedBy>
  <cp:revision>3</cp:revision>
  <dcterms:created xsi:type="dcterms:W3CDTF">2015-11-12T23:25:12Z</dcterms:created>
  <dcterms:modified xsi:type="dcterms:W3CDTF">2015-11-13T14:29:54Z</dcterms:modified>
</cp:coreProperties>
</file>