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78991"/>
            <a:ext cx="6427419" cy="2698284"/>
          </a:xfrm>
          <a:effectLst>
            <a:innerShdw blurRad="114300">
              <a:prstClr val="black"/>
            </a:innerShdw>
          </a:effectLst>
        </p:spPr>
        <p:txBody>
          <a:bodyPr/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2800" b="1" dirty="0"/>
              <a:t>Looking Ahead: Thinking About the Future of Academic </a:t>
            </a:r>
            <a:r>
              <a:rPr lang="en-US" sz="2800" b="1" dirty="0" smtClean="0"/>
              <a:t>Libraries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Private Colleges and Universities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12538"/>
            <a:ext cx="6498159" cy="2791752"/>
          </a:xfrm>
        </p:spPr>
        <p:txBody>
          <a:bodyPr>
            <a:normAutofit/>
          </a:bodyPr>
          <a:lstStyle/>
          <a:p>
            <a:r>
              <a:rPr lang="en-US" dirty="0"/>
              <a:t>CARLI Annual Conference 2015 </a:t>
            </a:r>
            <a:endParaRPr lang="en-US" dirty="0" smtClean="0"/>
          </a:p>
          <a:p>
            <a:r>
              <a:rPr lang="en-US" dirty="0" smtClean="0"/>
              <a:t>Friday</a:t>
            </a:r>
            <a:r>
              <a:rPr lang="en-US" dirty="0"/>
              <a:t>, November 13, 2015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Champaign, IL</a:t>
            </a:r>
          </a:p>
          <a:p>
            <a:endParaRPr lang="en-US" dirty="0" smtClean="0"/>
          </a:p>
          <a:p>
            <a:r>
              <a:rPr lang="en-US" dirty="0"/>
              <a:t>David Stern, Library </a:t>
            </a:r>
            <a:r>
              <a:rPr lang="en-US" dirty="0" smtClean="0"/>
              <a:t>Director </a:t>
            </a:r>
          </a:p>
          <a:p>
            <a:r>
              <a:rPr lang="en-US" dirty="0" smtClean="0"/>
              <a:t>Robert </a:t>
            </a:r>
            <a:r>
              <a:rPr lang="en-US" dirty="0"/>
              <a:t>and Mary Rita Murphy Stump </a:t>
            </a:r>
            <a:r>
              <a:rPr lang="en-US" dirty="0" smtClean="0"/>
              <a:t>Library </a:t>
            </a:r>
          </a:p>
          <a:p>
            <a:r>
              <a:rPr lang="en-US" dirty="0" smtClean="0"/>
              <a:t>Saint </a:t>
            </a:r>
            <a:r>
              <a:rPr lang="en-US" dirty="0"/>
              <a:t>Xavier </a:t>
            </a:r>
            <a:r>
              <a:rPr lang="en-US" dirty="0" smtClean="0"/>
              <a:t>University </a:t>
            </a:r>
          </a:p>
          <a:p>
            <a:r>
              <a:rPr lang="en-US" dirty="0" smtClean="0"/>
              <a:t>Chicago, 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308213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David Stern</a:t>
            </a:r>
          </a:p>
          <a:p>
            <a:r>
              <a:rPr lang="en-US" dirty="0" smtClean="0"/>
              <a:t>Saint Xavier University</a:t>
            </a:r>
          </a:p>
          <a:p>
            <a:r>
              <a:rPr lang="en-US" dirty="0" err="1" smtClean="0"/>
              <a:t>stern@sxu.edu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6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036578"/>
          </a:xfrm>
        </p:spPr>
        <p:txBody>
          <a:bodyPr/>
          <a:lstStyle/>
          <a:p>
            <a:r>
              <a:rPr lang="en-US" sz="3200" dirty="0"/>
              <a:t>Private </a:t>
            </a:r>
            <a:r>
              <a:rPr lang="en-US" sz="3200" dirty="0" smtClean="0"/>
              <a:t>Organization Concerns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788340"/>
            <a:ext cx="6498159" cy="427238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/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FACTORS and INFLUENCES</a:t>
            </a:r>
            <a:endParaRPr lang="en-US" dirty="0"/>
          </a:p>
          <a:p>
            <a:pPr algn="l"/>
            <a:r>
              <a:rPr lang="en-US" dirty="0"/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QUESTIONS and CHALLENGES</a:t>
            </a:r>
            <a:endParaRPr lang="en-US" dirty="0"/>
          </a:p>
          <a:p>
            <a:pPr algn="l"/>
            <a:r>
              <a:rPr lang="en-US" dirty="0"/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POSSIBLE ACTIONS</a:t>
            </a:r>
            <a:endParaRPr lang="en-US" dirty="0"/>
          </a:p>
          <a:p>
            <a:pPr algn="l"/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036578"/>
          </a:xfrm>
        </p:spPr>
        <p:txBody>
          <a:bodyPr/>
          <a:lstStyle/>
          <a:p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 smtClean="0"/>
              <a:t>FACTORS and INFLUENCES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788340"/>
            <a:ext cx="6498159" cy="4353515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lvl="0" algn="l"/>
            <a:r>
              <a:rPr lang="en-US" sz="2600" dirty="0" smtClean="0"/>
              <a:t>Changing </a:t>
            </a:r>
            <a:r>
              <a:rPr lang="en-US" sz="2600" dirty="0"/>
              <a:t>user behaviors/expectations: </a:t>
            </a:r>
            <a:endParaRPr lang="en-US" sz="2600" dirty="0" smtClean="0"/>
          </a:p>
          <a:p>
            <a:pPr lvl="0" algn="l"/>
            <a:endParaRPr lang="en-US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24x7 access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everything online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sharing acceptable (copyright)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/>
              <a:t>search </a:t>
            </a:r>
            <a:r>
              <a:rPr lang="en-US" dirty="0" smtClean="0"/>
              <a:t>box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critical thinking required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advanced navigation </a:t>
            </a:r>
            <a:r>
              <a:rPr lang="en-US" dirty="0" smtClean="0"/>
              <a:t>options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citation </a:t>
            </a:r>
            <a:r>
              <a:rPr lang="en-US" dirty="0"/>
              <a:t>tracking, </a:t>
            </a:r>
            <a:r>
              <a:rPr lang="en-US" dirty="0" smtClean="0"/>
              <a:t>visual interfaces, </a:t>
            </a:r>
            <a:r>
              <a:rPr lang="en-US" dirty="0" err="1" smtClean="0"/>
              <a:t>altmetrics</a:t>
            </a:r>
            <a:r>
              <a:rPr lang="en-US" dirty="0" smtClean="0"/>
              <a:t>?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n-US" sz="2600" dirty="0"/>
              <a:t>Space: </a:t>
            </a:r>
            <a:endParaRPr lang="en-US" sz="2600" dirty="0" smtClean="0"/>
          </a:p>
          <a:p>
            <a:pPr lvl="0" algn="l"/>
            <a:endParaRPr lang="en-US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pressure </a:t>
            </a:r>
            <a:r>
              <a:rPr lang="en-US" dirty="0"/>
              <a:t>from </a:t>
            </a:r>
            <a:r>
              <a:rPr lang="en-US" dirty="0" smtClean="0"/>
              <a:t>outside for offices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upport both changing </a:t>
            </a:r>
            <a:r>
              <a:rPr lang="en-US" b="1" u="sng" dirty="0" smtClean="0"/>
              <a:t>and traditional </a:t>
            </a:r>
            <a:r>
              <a:rPr lang="en-US" dirty="0" smtClean="0"/>
              <a:t>behaviors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quiet space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group study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maker spaces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blended services (i.e. Frustration Room)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036578"/>
          </a:xfrm>
        </p:spPr>
        <p:txBody>
          <a:bodyPr/>
          <a:lstStyle/>
          <a:p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dirty="0" smtClean="0"/>
              <a:t>FACTORS and INFLUENCES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788340"/>
            <a:ext cx="6498159" cy="4272381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lvl="0" algn="l"/>
            <a:r>
              <a:rPr lang="en-US" dirty="0"/>
              <a:t>Budgets: </a:t>
            </a:r>
            <a:endParaRPr lang="en-US" dirty="0" smtClean="0"/>
          </a:p>
          <a:p>
            <a:pPr lvl="0" algn="l"/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staffing </a:t>
            </a:r>
            <a:r>
              <a:rPr lang="en-US" dirty="0" smtClean="0"/>
              <a:t>patterns for new tasks with reduced funds</a:t>
            </a: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revised service </a:t>
            </a:r>
            <a:r>
              <a:rPr lang="en-US" dirty="0" smtClean="0"/>
              <a:t>points (physical and virtual)</a:t>
            </a: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just-in-time collections and/or </a:t>
            </a:r>
            <a:r>
              <a:rPr lang="en-US" dirty="0" smtClean="0"/>
              <a:t>access </a:t>
            </a: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u</a:t>
            </a:r>
            <a:r>
              <a:rPr lang="en-US" dirty="0" smtClean="0"/>
              <a:t>nknowns (?)</a:t>
            </a:r>
          </a:p>
          <a:p>
            <a:pPr lvl="1" algn="l"/>
            <a:endParaRPr lang="en-US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n-US" dirty="0"/>
              <a:t>Embedded </a:t>
            </a:r>
            <a:r>
              <a:rPr lang="en-US" dirty="0" smtClean="0"/>
              <a:t>(or else irrelevant) </a:t>
            </a:r>
            <a:r>
              <a:rPr lang="en-US" dirty="0"/>
              <a:t>services: </a:t>
            </a:r>
            <a:endParaRPr lang="en-US" dirty="0" smtClean="0"/>
          </a:p>
          <a:p>
            <a:pPr lvl="0" algn="l"/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learning objects within </a:t>
            </a:r>
            <a:r>
              <a:rPr lang="en-US" dirty="0"/>
              <a:t>online syllabi (CMS</a:t>
            </a:r>
            <a:r>
              <a:rPr lang="en-US" dirty="0" smtClean="0"/>
              <a:t>)</a:t>
            </a: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on researcher desktops (virtual, </a:t>
            </a:r>
            <a:r>
              <a:rPr lang="en-US" dirty="0" smtClean="0"/>
              <a:t>interactive beyond </a:t>
            </a:r>
            <a:r>
              <a:rPr lang="en-US" dirty="0"/>
              <a:t>chat</a:t>
            </a:r>
            <a:r>
              <a:rPr lang="en-US" dirty="0" smtClean="0"/>
              <a:t>) </a:t>
            </a: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at a distance delivery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036578"/>
          </a:xfrm>
        </p:spPr>
        <p:txBody>
          <a:bodyPr/>
          <a:lstStyle/>
          <a:p>
            <a:r>
              <a:rPr lang="en-US" sz="3200" dirty="0" smtClean="0"/>
              <a:t>QUESTIONS and CHALLENGES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788340"/>
            <a:ext cx="6498159" cy="446680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/>
              <a:t> </a:t>
            </a:r>
          </a:p>
          <a:p>
            <a:pPr lvl="0" algn="l"/>
            <a:r>
              <a:rPr lang="en-US" sz="3500" dirty="0" smtClean="0"/>
              <a:t>Customized </a:t>
            </a:r>
            <a:r>
              <a:rPr lang="en-US" sz="3500" dirty="0"/>
              <a:t>services vs </a:t>
            </a:r>
            <a:r>
              <a:rPr lang="en-US" sz="3500" dirty="0" smtClean="0"/>
              <a:t>centralized </a:t>
            </a:r>
            <a:r>
              <a:rPr lang="en-US" sz="3500" dirty="0" err="1" smtClean="0"/>
              <a:t>consortial</a:t>
            </a:r>
            <a:r>
              <a:rPr lang="en-US" sz="3500" dirty="0" smtClean="0"/>
              <a:t> </a:t>
            </a:r>
            <a:r>
              <a:rPr lang="en-US" sz="3500" dirty="0"/>
              <a:t>services  </a:t>
            </a:r>
            <a:endParaRPr lang="en-US" sz="35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economies of scale vs customization and effectiveness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emphasize </a:t>
            </a:r>
            <a:r>
              <a:rPr lang="en-US" dirty="0"/>
              <a:t>local materials … special collections, IRs, and other digital </a:t>
            </a:r>
            <a:r>
              <a:rPr lang="en-US" dirty="0" smtClean="0"/>
              <a:t>materials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n-US" sz="3500" dirty="0"/>
              <a:t>Subject experts </a:t>
            </a:r>
            <a:endParaRPr lang="en-US" sz="35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only </a:t>
            </a:r>
            <a:r>
              <a:rPr lang="en-US" dirty="0"/>
              <a:t>for languages and special </a:t>
            </a:r>
            <a:r>
              <a:rPr lang="en-US" dirty="0" smtClean="0"/>
              <a:t>vocabularies?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en-US" dirty="0" smtClean="0"/>
              <a:t>s technology, data/GIS, </a:t>
            </a:r>
            <a:r>
              <a:rPr lang="en-US" dirty="0"/>
              <a:t>and instruction </a:t>
            </a:r>
            <a:r>
              <a:rPr lang="en-US" dirty="0" smtClean="0"/>
              <a:t>support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n-US" sz="3600" dirty="0"/>
              <a:t>IT support </a:t>
            </a:r>
            <a:endParaRPr lang="en-US" sz="36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can’t </a:t>
            </a:r>
            <a:r>
              <a:rPr lang="en-US" dirty="0"/>
              <a:t>be shared when you have local conditions … </a:t>
            </a:r>
            <a:endParaRPr lang="en-US" dirty="0" smtClean="0"/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i.e</a:t>
            </a:r>
            <a:r>
              <a:rPr lang="en-US" dirty="0"/>
              <a:t>. </a:t>
            </a:r>
            <a:r>
              <a:rPr lang="en-US" dirty="0" smtClean="0"/>
              <a:t>scanners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networked printing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unique </a:t>
            </a:r>
            <a:r>
              <a:rPr lang="en-US" dirty="0"/>
              <a:t>ILL </a:t>
            </a:r>
            <a:r>
              <a:rPr lang="en-US" dirty="0" smtClean="0"/>
              <a:t>arrangements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local </a:t>
            </a:r>
            <a:r>
              <a:rPr lang="en-US" dirty="0" err="1"/>
              <a:t>Zotero</a:t>
            </a:r>
            <a:r>
              <a:rPr lang="en-US" dirty="0"/>
              <a:t> </a:t>
            </a:r>
            <a:r>
              <a:rPr lang="en-US" dirty="0" smtClean="0"/>
              <a:t>and CMS standards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n-US" sz="3600" dirty="0"/>
              <a:t>DMPs and regulations compliance </a:t>
            </a:r>
            <a:endParaRPr lang="en-US" sz="36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shared </a:t>
            </a:r>
            <a:r>
              <a:rPr lang="en-US" sz="2000" dirty="0"/>
              <a:t>solutions for data </a:t>
            </a:r>
            <a:r>
              <a:rPr lang="en-US" sz="2000" dirty="0" smtClean="0"/>
              <a:t>servers and preservation</a:t>
            </a:r>
            <a:endParaRPr lang="en-US" sz="2000" dirty="0"/>
          </a:p>
          <a:p>
            <a:r>
              <a:rPr lang="en-US" dirty="0"/>
              <a:t>  </a:t>
            </a:r>
            <a:endParaRPr lang="en-US" dirty="0"/>
          </a:p>
          <a:p>
            <a:pPr algn="l"/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5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036578"/>
          </a:xfrm>
        </p:spPr>
        <p:txBody>
          <a:bodyPr/>
          <a:lstStyle/>
          <a:p>
            <a:r>
              <a:rPr lang="en-US" sz="3200" dirty="0" smtClean="0"/>
              <a:t>QUESTIONS and CHALLENGES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568878"/>
            <a:ext cx="6498159" cy="4491844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dirty="0"/>
              <a:t> </a:t>
            </a:r>
          </a:p>
          <a:p>
            <a:pPr lvl="0"/>
            <a:r>
              <a:rPr lang="en-US" sz="4200" b="1" dirty="0" smtClean="0"/>
              <a:t>BUDGET </a:t>
            </a:r>
          </a:p>
          <a:p>
            <a:pPr lvl="0"/>
            <a:endParaRPr lang="en-US" sz="4200" b="1" dirty="0" smtClean="0"/>
          </a:p>
          <a:p>
            <a:pPr lvl="0"/>
            <a:endParaRPr lang="en-US" b="1" dirty="0" smtClean="0"/>
          </a:p>
          <a:p>
            <a:pPr lvl="0" algn="l"/>
            <a:r>
              <a:rPr lang="en-US" sz="2900" dirty="0" smtClean="0"/>
              <a:t>Shared </a:t>
            </a:r>
            <a:r>
              <a:rPr lang="en-US" sz="2900" dirty="0"/>
              <a:t>collection development and management </a:t>
            </a:r>
            <a:endParaRPr lang="en-US" sz="29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ntention: expand </a:t>
            </a:r>
            <a:r>
              <a:rPr lang="en-US" dirty="0"/>
              <a:t>coverage </a:t>
            </a:r>
            <a:r>
              <a:rPr lang="en-US" dirty="0" smtClean="0"/>
              <a:t>for all OR </a:t>
            </a:r>
            <a:r>
              <a:rPr lang="en-US" dirty="0"/>
              <a:t>save </a:t>
            </a:r>
            <a:r>
              <a:rPr lang="en-US" dirty="0" smtClean="0"/>
              <a:t>(reallocate) money within each organization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last </a:t>
            </a:r>
            <a:r>
              <a:rPr lang="en-US" dirty="0"/>
              <a:t>paper copy to reduce collection </a:t>
            </a:r>
            <a:r>
              <a:rPr lang="en-US" dirty="0" smtClean="0"/>
              <a:t>footprint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 algn="l"/>
            <a:r>
              <a:rPr lang="en-US" sz="2900" dirty="0" smtClean="0"/>
              <a:t>Pricing</a:t>
            </a:r>
            <a:r>
              <a:rPr lang="en-US" sz="2900" dirty="0"/>
              <a:t>: scale in relation to tiered </a:t>
            </a:r>
            <a:r>
              <a:rPr lang="en-US" sz="2900" dirty="0" smtClean="0"/>
              <a:t>costs, use, </a:t>
            </a:r>
            <a:r>
              <a:rPr lang="en-US" sz="2900" dirty="0"/>
              <a:t>and value </a:t>
            </a:r>
            <a:endParaRPr lang="en-US" sz="29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unfair </a:t>
            </a:r>
            <a:r>
              <a:rPr lang="en-US" dirty="0"/>
              <a:t>for very small depts. in larger tier </a:t>
            </a:r>
            <a:r>
              <a:rPr lang="en-US" dirty="0" smtClean="0"/>
              <a:t>Carnegie classifications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some </a:t>
            </a:r>
            <a:r>
              <a:rPr lang="en-US" dirty="0"/>
              <a:t>vendors don’t have very small </a:t>
            </a:r>
            <a:r>
              <a:rPr lang="en-US" dirty="0" smtClean="0"/>
              <a:t>tiers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 algn="l"/>
            <a:r>
              <a:rPr lang="en-US" sz="2900" dirty="0" smtClean="0"/>
              <a:t>ILL </a:t>
            </a:r>
            <a:r>
              <a:rPr lang="en-US" sz="2900" dirty="0"/>
              <a:t>vs </a:t>
            </a:r>
            <a:r>
              <a:rPr lang="en-US" sz="2900" dirty="0" smtClean="0"/>
              <a:t>immediate seamless commercial document </a:t>
            </a:r>
            <a:r>
              <a:rPr lang="en-US" sz="2900" dirty="0"/>
              <a:t>delivery </a:t>
            </a:r>
            <a:r>
              <a:rPr lang="en-US" sz="2900" dirty="0" smtClean="0"/>
              <a:t>agents, </a:t>
            </a:r>
            <a:endParaRPr lang="en-US" sz="2900" dirty="0"/>
          </a:p>
          <a:p>
            <a:pPr lvl="0" algn="l"/>
            <a:r>
              <a:rPr lang="en-US" sz="2900" dirty="0" smtClean="0"/>
              <a:t>	based </a:t>
            </a:r>
            <a:r>
              <a:rPr lang="en-US" sz="2900" dirty="0"/>
              <a:t>upon local needs … </a:t>
            </a:r>
            <a:endParaRPr lang="en-US" sz="29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embargoes</a:t>
            </a:r>
            <a:r>
              <a:rPr lang="en-US" dirty="0"/>
              <a:t>, local subscriptions vs packages, </a:t>
            </a:r>
            <a:r>
              <a:rPr lang="en-US" dirty="0" err="1"/>
              <a:t>dept</a:t>
            </a:r>
            <a:r>
              <a:rPr lang="en-US" dirty="0"/>
              <a:t> accounts and </a:t>
            </a:r>
            <a:r>
              <a:rPr lang="en-US" dirty="0" smtClean="0"/>
              <a:t>quotas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 algn="l"/>
            <a:r>
              <a:rPr lang="en-US" sz="3400" dirty="0" err="1" smtClean="0"/>
              <a:t>RoI</a:t>
            </a:r>
            <a:r>
              <a:rPr lang="en-US" sz="3400" dirty="0" smtClean="0"/>
              <a:t> </a:t>
            </a:r>
            <a:r>
              <a:rPr lang="en-US" sz="3400" dirty="0"/>
              <a:t>assessment and cancellations </a:t>
            </a:r>
            <a:endParaRPr lang="en-US" sz="34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When there are less </a:t>
            </a:r>
            <a:r>
              <a:rPr lang="en-US" dirty="0"/>
              <a:t>discretionary funding dollars … packages </a:t>
            </a:r>
            <a:r>
              <a:rPr lang="en-US" dirty="0" smtClean="0"/>
              <a:t>are untenable </a:t>
            </a:r>
            <a:r>
              <a:rPr lang="en-US" dirty="0"/>
              <a:t>regardless of </a:t>
            </a:r>
            <a:r>
              <a:rPr lang="en-US" dirty="0" smtClean="0"/>
              <a:t>CPU</a:t>
            </a:r>
            <a:endParaRPr lang="en-US" dirty="0"/>
          </a:p>
          <a:p>
            <a:pPr algn="l"/>
            <a:r>
              <a:rPr lang="en-US" dirty="0"/>
              <a:t> 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09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158936"/>
          </a:xfrm>
        </p:spPr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POSSIBLE </a:t>
            </a:r>
            <a:r>
              <a:rPr lang="en-US" sz="3200" dirty="0"/>
              <a:t>ACTIONS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788340"/>
            <a:ext cx="6498159" cy="427238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 lvl="0" algn="l"/>
            <a:r>
              <a:rPr lang="en-US" sz="2600" dirty="0" smtClean="0"/>
              <a:t>Cooperative </a:t>
            </a:r>
            <a:r>
              <a:rPr lang="en-US" sz="2600" dirty="0"/>
              <a:t>collection assessment </a:t>
            </a:r>
            <a:r>
              <a:rPr lang="en-US" sz="2600" dirty="0" smtClean="0"/>
              <a:t> (Best Practices)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criteria for studying use </a:t>
            </a:r>
            <a:r>
              <a:rPr lang="en-US" dirty="0" smtClean="0"/>
              <a:t>data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sample </a:t>
            </a:r>
            <a:r>
              <a:rPr lang="en-US" dirty="0"/>
              <a:t>reviews and modifications based upon such </a:t>
            </a:r>
            <a:r>
              <a:rPr lang="en-US" dirty="0" smtClean="0"/>
              <a:t>reviews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propose </a:t>
            </a:r>
            <a:r>
              <a:rPr lang="en-US" b="1" u="sng" dirty="0"/>
              <a:t>cooperative</a:t>
            </a:r>
            <a:r>
              <a:rPr lang="en-US" dirty="0"/>
              <a:t> collection development areas, etc</a:t>
            </a:r>
            <a:r>
              <a:rPr lang="en-US" dirty="0" smtClean="0"/>
              <a:t>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n-US" sz="2600" dirty="0"/>
              <a:t>Information Fluency and Instruction outlines </a:t>
            </a:r>
            <a:endParaRPr lang="en-US" sz="26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talking </a:t>
            </a:r>
            <a:r>
              <a:rPr lang="en-US" dirty="0"/>
              <a:t>points for student </a:t>
            </a:r>
            <a:r>
              <a:rPr lang="en-US" dirty="0" smtClean="0"/>
              <a:t>sessions (at </a:t>
            </a:r>
            <a:r>
              <a:rPr lang="en-US" dirty="0" err="1" smtClean="0"/>
              <a:t>scaffolded</a:t>
            </a:r>
            <a:r>
              <a:rPr lang="en-US" dirty="0" smtClean="0"/>
              <a:t> levels)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faculty </a:t>
            </a:r>
            <a:r>
              <a:rPr lang="en-US" dirty="0"/>
              <a:t>research </a:t>
            </a:r>
            <a:r>
              <a:rPr lang="en-US" dirty="0" smtClean="0"/>
              <a:t>support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effective </a:t>
            </a:r>
            <a:r>
              <a:rPr lang="en-US" dirty="0"/>
              <a:t>pre/post session </a:t>
            </a:r>
            <a:r>
              <a:rPr lang="en-US" dirty="0" smtClean="0"/>
              <a:t>reviews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rubrics </a:t>
            </a:r>
            <a:r>
              <a:rPr lang="en-US" dirty="0"/>
              <a:t>for demonstrating outcomes and </a:t>
            </a:r>
            <a:r>
              <a:rPr lang="en-US" dirty="0" smtClean="0"/>
              <a:t>impacts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0" algn="l"/>
            <a:r>
              <a:rPr lang="en-US" sz="2600" dirty="0"/>
              <a:t>Staffing and Staff Development </a:t>
            </a:r>
            <a:endParaRPr lang="en-US" sz="26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methods </a:t>
            </a:r>
            <a:r>
              <a:rPr lang="en-US" dirty="0"/>
              <a:t>to review effectiveness and appropriateness of current </a:t>
            </a:r>
            <a:r>
              <a:rPr lang="en-US" dirty="0" smtClean="0"/>
              <a:t>operations, staffing patterns, </a:t>
            </a:r>
            <a:r>
              <a:rPr lang="en-US" dirty="0"/>
              <a:t>and staff training </a:t>
            </a: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based </a:t>
            </a:r>
            <a:r>
              <a:rPr lang="en-US" dirty="0"/>
              <a:t>upon evidence and </a:t>
            </a:r>
            <a:r>
              <a:rPr lang="en-US" dirty="0" smtClean="0"/>
              <a:t>evaluation (coordinated Service Quality Reviews including beyond-</a:t>
            </a:r>
            <a:r>
              <a:rPr lang="en-US" dirty="0" err="1" smtClean="0"/>
              <a:t>consortial</a:t>
            </a:r>
            <a:r>
              <a:rPr lang="en-US" dirty="0" smtClean="0"/>
              <a:t> environmental scans)</a:t>
            </a:r>
            <a:endParaRPr lang="en-US" dirty="0"/>
          </a:p>
          <a:p>
            <a:pPr algn="l"/>
            <a:r>
              <a:rPr lang="en-US" dirty="0"/>
              <a:t> 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7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158936"/>
          </a:xfrm>
        </p:spPr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POSSIBLE </a:t>
            </a:r>
            <a:r>
              <a:rPr lang="en-US" sz="3200" dirty="0"/>
              <a:t>ACTIONS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440382"/>
            <a:ext cx="6498159" cy="4620339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2800" dirty="0" smtClean="0"/>
              <a:t>Facilities </a:t>
            </a:r>
            <a:r>
              <a:rPr lang="en-US" sz="2800" dirty="0"/>
              <a:t>considerations </a:t>
            </a:r>
            <a:endParaRPr lang="en-US" sz="28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protecting and re-allocating space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designing new learning </a:t>
            </a:r>
            <a:r>
              <a:rPr lang="en-US" dirty="0" smtClean="0"/>
              <a:t>spaces</a:t>
            </a:r>
            <a:endParaRPr lang="en-US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blending </a:t>
            </a:r>
            <a:r>
              <a:rPr lang="en-US" dirty="0"/>
              <a:t>with other </a:t>
            </a:r>
            <a:r>
              <a:rPr lang="en-US" dirty="0" smtClean="0"/>
              <a:t>services in your spaces</a:t>
            </a:r>
          </a:p>
          <a:p>
            <a:pPr lvl="1" algn="l"/>
            <a:endParaRPr lang="en-US" dirty="0" smtClean="0"/>
          </a:p>
          <a:p>
            <a:pPr algn="l"/>
            <a:r>
              <a:rPr lang="en-US" sz="2900" dirty="0" smtClean="0"/>
              <a:t>Test new technologies</a:t>
            </a:r>
            <a:endParaRPr lang="en-US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E-book value and satisfaction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added testing capabilities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Replacements or supplements for paper materials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Reduce textbook costs and explore better pedagogy options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Institutional Repository (and accompanying Scholarly Communication issues)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/>
            <a:r>
              <a:rPr lang="en-US" sz="2300" b="1" dirty="0"/>
              <a:t>Library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300" dirty="0"/>
              <a:t>seamless integration into pedagogy and platforms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2100" dirty="0"/>
              <a:t>standards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2100" dirty="0"/>
              <a:t>protocols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2100" dirty="0"/>
              <a:t>metadata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2100" dirty="0"/>
              <a:t>links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2100" dirty="0"/>
              <a:t>sharing 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en-US" sz="2100" dirty="0"/>
              <a:t>privacy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532299"/>
            <a:ext cx="6498158" cy="1158936"/>
          </a:xfrm>
        </p:spPr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POSSIBLE </a:t>
            </a:r>
            <a:r>
              <a:rPr lang="en-US" sz="3200" dirty="0"/>
              <a:t>ACTIONS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788340"/>
            <a:ext cx="6498159" cy="4272381"/>
          </a:xfrm>
        </p:spPr>
        <p:txBody>
          <a:bodyPr>
            <a:normAutofit/>
          </a:bodyPr>
          <a:lstStyle/>
          <a:p>
            <a:pPr lvl="1" algn="l"/>
            <a:endParaRPr lang="en-US" dirty="0" smtClean="0"/>
          </a:p>
          <a:p>
            <a:pPr lvl="0" algn="l"/>
            <a:r>
              <a:rPr lang="en-US" sz="1700" dirty="0" smtClean="0"/>
              <a:t>Effective </a:t>
            </a:r>
            <a:r>
              <a:rPr lang="en-US" sz="1700" dirty="0"/>
              <a:t>ways to communicate value to campus administrators </a:t>
            </a:r>
            <a:endParaRPr lang="en-US" sz="1700" dirty="0" smtClean="0"/>
          </a:p>
          <a:p>
            <a:pPr lvl="0" algn="l"/>
            <a:endParaRPr lang="en-US" sz="23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m</a:t>
            </a:r>
            <a:r>
              <a:rPr lang="en-US" sz="1600" dirty="0" smtClean="0"/>
              <a:t>easure and demonstrate </a:t>
            </a:r>
            <a:r>
              <a:rPr lang="en-US" sz="1600" dirty="0"/>
              <a:t>library </a:t>
            </a:r>
            <a:r>
              <a:rPr lang="en-US" sz="1600" dirty="0" smtClean="0"/>
              <a:t>impact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demonstrate </a:t>
            </a:r>
            <a:r>
              <a:rPr lang="en-US" sz="1600" dirty="0"/>
              <a:t>hidden </a:t>
            </a:r>
            <a:r>
              <a:rPr lang="en-US" sz="1600" dirty="0" smtClean="0"/>
              <a:t>value (remote access, time saved 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build partnerships (trust) with key stakeholders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request </a:t>
            </a:r>
            <a:r>
              <a:rPr lang="en-US" sz="1600" dirty="0"/>
              <a:t>funding for new </a:t>
            </a:r>
            <a:r>
              <a:rPr lang="en-US" sz="1600" dirty="0" smtClean="0"/>
              <a:t>initiatives … and prove creativity</a:t>
            </a:r>
            <a:endParaRPr lang="en-US" sz="1600" dirty="0"/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 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7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556</TotalTime>
  <Words>242</Words>
  <Application>Microsoft Office PowerPoint</Application>
  <PresentationFormat>On-screen Show (4:3)</PresentationFormat>
  <Paragraphs>168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     Looking Ahead: Thinking About the Future of Academic Libraries  Private Colleges and Universities  </vt:lpstr>
      <vt:lpstr>Private Organization Concerns</vt:lpstr>
      <vt:lpstr>  FACTORS and INFLUENCES</vt:lpstr>
      <vt:lpstr>  FACTORS and INFLUENCES</vt:lpstr>
      <vt:lpstr>QUESTIONS and CHALLENGES</vt:lpstr>
      <vt:lpstr>QUESTIONS and CHALLENGES</vt:lpstr>
      <vt:lpstr>      POSSIBLE ACTIONS </vt:lpstr>
      <vt:lpstr>      POSSIBLE ACTIONS </vt:lpstr>
      <vt:lpstr>      POSSIBLE ACTIONS </vt:lpstr>
      <vt:lpstr>Questions?</vt:lpstr>
    </vt:vector>
  </TitlesOfParts>
  <Company>Saint Xavier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personal and organizational repositories: Capture, Organize, and Steward</dc:title>
  <dc:creator>David Stern</dc:creator>
  <cp:lastModifiedBy>Stern, David</cp:lastModifiedBy>
  <cp:revision>90</cp:revision>
  <cp:lastPrinted>2014-09-29T20:52:47Z</cp:lastPrinted>
  <dcterms:created xsi:type="dcterms:W3CDTF">2014-09-15T19:59:09Z</dcterms:created>
  <dcterms:modified xsi:type="dcterms:W3CDTF">2015-10-22T15:01:07Z</dcterms:modified>
</cp:coreProperties>
</file>