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391" r:id="rId2"/>
    <p:sldId id="351" r:id="rId3"/>
    <p:sldId id="424" r:id="rId4"/>
    <p:sldId id="414" r:id="rId5"/>
    <p:sldId id="415" r:id="rId6"/>
    <p:sldId id="416" r:id="rId7"/>
    <p:sldId id="417" r:id="rId8"/>
    <p:sldId id="418" r:id="rId9"/>
    <p:sldId id="419" r:id="rId10"/>
    <p:sldId id="420" r:id="rId11"/>
    <p:sldId id="421" r:id="rId12"/>
    <p:sldId id="422" r:id="rId13"/>
    <p:sldId id="423" r:id="rId14"/>
    <p:sldId id="425" r:id="rId15"/>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orient="horz" pos="4210" userDrawn="1">
          <p15:clr>
            <a:srgbClr val="A4A3A4"/>
          </p15:clr>
        </p15:guide>
        <p15:guide id="5" orient="horz" pos="4154" userDrawn="1">
          <p15:clr>
            <a:srgbClr val="A4A3A4"/>
          </p15:clr>
        </p15:guide>
        <p15:guide id="7" pos="3841" userDrawn="1">
          <p15:clr>
            <a:srgbClr val="A4A3A4"/>
          </p15:clr>
        </p15:guide>
        <p15:guide id="8" pos="3651" userDrawn="1">
          <p15:clr>
            <a:srgbClr val="A4A3A4"/>
          </p15:clr>
        </p15:guide>
        <p15:guide id="9" pos="4029" userDrawn="1">
          <p15:clr>
            <a:srgbClr val="A4A3A4"/>
          </p15:clr>
        </p15:guide>
        <p15:guide id="10" pos="7219" userDrawn="1">
          <p15:clr>
            <a:srgbClr val="A4A3A4"/>
          </p15:clr>
        </p15:guide>
        <p15:guide id="12" pos="7393" userDrawn="1">
          <p15:clr>
            <a:srgbClr val="A4A3A4"/>
          </p15:clr>
        </p15:guide>
        <p15:guide id="13" pos="2385"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E9EED8"/>
    <a:srgbClr val="F7E0CF"/>
    <a:srgbClr val="000000"/>
    <a:srgbClr val="FFFFFF"/>
    <a:srgbClr val="C16622"/>
    <a:srgbClr val="767676"/>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5" autoAdjust="0"/>
    <p:restoredTop sz="77278" autoAdjust="0"/>
  </p:normalViewPr>
  <p:slideViewPr>
    <p:cSldViewPr snapToGrid="0" showGuides="1">
      <p:cViewPr>
        <p:scale>
          <a:sx n="79" d="100"/>
          <a:sy n="79" d="100"/>
        </p:scale>
        <p:origin x="-1626" y="-246"/>
      </p:cViewPr>
      <p:guideLst>
        <p:guide orient="horz" pos="2160"/>
        <p:guide orient="horz" pos="4210"/>
        <p:guide orient="horz" pos="4154"/>
        <p:guide pos="3841"/>
        <p:guide pos="3651"/>
        <p:guide pos="4029"/>
        <p:guide pos="7219"/>
        <p:guide pos="7393"/>
        <p:guide pos="2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3108" y="-84"/>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EAAC4FFD-932A-4E34-85EE-9B1FF458439F}" type="datetimeFigureOut">
              <a:rPr lang="en-US" smtClean="0"/>
              <a:pPr/>
              <a:t>10/29/2014</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2FB03E9D-B3D2-486A-83F1-50BD471D9B90}" type="slidenum">
              <a:rPr lang="en-US" smtClean="0"/>
              <a:pPr/>
              <a:t>‹#›</a:t>
            </a:fld>
            <a:endParaRPr lang="en-US"/>
          </a:p>
        </p:txBody>
      </p:sp>
    </p:spTree>
    <p:extLst>
      <p:ext uri="{BB962C8B-B14F-4D97-AF65-F5344CB8AC3E}">
        <p14:creationId xmlns:p14="http://schemas.microsoft.com/office/powerpoint/2010/main" val="1045679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E175F0AF-5839-4D16-BAB1-914157274329}" type="datetimeFigureOut">
              <a:rPr lang="en-US" smtClean="0"/>
              <a:pPr/>
              <a:t>10/29/2014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877BB2EF-4F5B-4FC5-9EF0-EAFA45DFD000}" type="slidenum">
              <a:rPr lang="en-US" smtClean="0"/>
              <a:pPr/>
              <a:t>‹#›</a:t>
            </a:fld>
            <a:endParaRPr lang="en-US"/>
          </a:p>
        </p:txBody>
      </p:sp>
    </p:spTree>
    <p:extLst>
      <p:ext uri="{BB962C8B-B14F-4D97-AF65-F5344CB8AC3E}">
        <p14:creationId xmlns:p14="http://schemas.microsoft.com/office/powerpoint/2010/main" val="562036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1</a:t>
            </a:fld>
            <a:endParaRPr lang="en-US"/>
          </a:p>
        </p:txBody>
      </p:sp>
    </p:spTree>
    <p:extLst>
      <p:ext uri="{BB962C8B-B14F-4D97-AF65-F5344CB8AC3E}">
        <p14:creationId xmlns:p14="http://schemas.microsoft.com/office/powerpoint/2010/main" val="3247999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Special Collections, weeding is considered part of the accessioning and processing</a:t>
            </a:r>
          </a:p>
          <a:p>
            <a:r>
              <a:rPr lang="en-US" dirty="0"/>
              <a:t>stage of managing collections. We weed our collections because it saves space and resources,</a:t>
            </a:r>
          </a:p>
          <a:p>
            <a:r>
              <a:rPr lang="en-US" dirty="0"/>
              <a:t>improves access to materials and reduces legal liabilities for the institution. Suggestions for</a:t>
            </a:r>
          </a:p>
          <a:p>
            <a:r>
              <a:rPr lang="en-US" dirty="0"/>
              <a:t>weeding collections include:</a:t>
            </a:r>
          </a:p>
          <a:p>
            <a:r>
              <a:rPr lang="en-US" dirty="0"/>
              <a:t>9 | P a g e</a:t>
            </a:r>
          </a:p>
          <a:p>
            <a:r>
              <a:rPr lang="en-US" dirty="0"/>
              <a:t> Any materials that are not deemed of permanent value should be discarded.</a:t>
            </a:r>
          </a:p>
          <a:p>
            <a:r>
              <a:rPr lang="en-US" dirty="0"/>
              <a:t> Be aware of potentially sensitive materials including personal financial materials, social</a:t>
            </a:r>
          </a:p>
          <a:p>
            <a:r>
              <a:rPr lang="en-US" dirty="0"/>
              <a:t>security numbers, FERPA, HIPAA and things of very personal in nature</a:t>
            </a:r>
          </a:p>
          <a:p>
            <a:r>
              <a:rPr lang="en-US" dirty="0"/>
              <a:t> Retain no more than 2 to 3 copies of any item in the collection</a:t>
            </a:r>
          </a:p>
          <a:p>
            <a:r>
              <a:rPr lang="en-US" dirty="0"/>
              <a:t> Establish guidelines of categories to consider weeding</a:t>
            </a:r>
          </a:p>
          <a:p>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10</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11</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Have a workflow in place on how to undertake a weeding project and document/track</a:t>
            </a:r>
          </a:p>
          <a:p>
            <a:r>
              <a:rPr lang="en-US" dirty="0"/>
              <a:t>all decisions made during the processing</a:t>
            </a:r>
          </a:p>
          <a:p>
            <a:r>
              <a:rPr lang="en-US" dirty="0"/>
              <a:t> Build in flexibility for making these decisions</a:t>
            </a:r>
          </a:p>
          <a:p>
            <a:r>
              <a:rPr lang="en-US" dirty="0"/>
              <a:t> Leverage technology—such as using scanners in the process</a:t>
            </a:r>
          </a:p>
          <a:p>
            <a:r>
              <a:rPr lang="en-US" dirty="0"/>
              <a:t> Plan for change (decisions may need to be reconsidered) and document these</a:t>
            </a:r>
          </a:p>
          <a:p>
            <a:r>
              <a:rPr lang="en-US" dirty="0"/>
              <a:t>alternations</a:t>
            </a:r>
          </a:p>
          <a:p>
            <a:r>
              <a:rPr lang="en-US" dirty="0"/>
              <a:t> Prepare for mistakes (they happen to everyone)</a:t>
            </a:r>
          </a:p>
          <a:p>
            <a:r>
              <a:rPr lang="en-US" dirty="0"/>
              <a:t> Build in quality control and plan for clean‐up once project completed (there will</a:t>
            </a:r>
          </a:p>
          <a:p>
            <a:r>
              <a:rPr lang="en-US" dirty="0"/>
              <a:t>probably be inconsistencies</a:t>
            </a:r>
          </a:p>
        </p:txBody>
      </p:sp>
      <p:sp>
        <p:nvSpPr>
          <p:cNvPr id="4" name="Slide Number Placeholder 3"/>
          <p:cNvSpPr>
            <a:spLocks noGrp="1"/>
          </p:cNvSpPr>
          <p:nvPr>
            <p:ph type="sldNum" sz="quarter" idx="10"/>
          </p:nvPr>
        </p:nvSpPr>
        <p:spPr/>
        <p:txBody>
          <a:bodyPr/>
          <a:lstStyle/>
          <a:p>
            <a:fld id="{877BB2EF-4F5B-4FC5-9EF0-EAFA45DFD000}" type="slidenum">
              <a:rPr lang="en-US" smtClean="0"/>
              <a:pPr/>
              <a:t>12</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 need to reinvent the wheel or go it alone.  Start by reviewing the white paper, consider watching an appropriate webinar, reach out to presenters or </a:t>
            </a:r>
            <a:r>
              <a:rPr lang="en-US"/>
              <a:t>colleagues throughout CARLI members.</a:t>
            </a:r>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13</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14</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7BB2EF-4F5B-4FC5-9EF0-EAFA45DFD000}" type="slidenum">
              <a:rPr lang="en-US" smtClean="0"/>
              <a:pPr/>
              <a:t>2</a:t>
            </a:fld>
            <a:endParaRPr lang="en-US"/>
          </a:p>
        </p:txBody>
      </p:sp>
    </p:spTree>
    <p:extLst>
      <p:ext uri="{BB962C8B-B14F-4D97-AF65-F5344CB8AC3E}">
        <p14:creationId xmlns:p14="http://schemas.microsoft.com/office/powerpoint/2010/main" val="3117198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7BB2EF-4F5B-4FC5-9EF0-EAFA45DFD000}" type="slidenum">
              <a:rPr lang="en-US" smtClean="0"/>
              <a:pPr/>
              <a:t>3</a:t>
            </a:fld>
            <a:endParaRPr lang="en-US"/>
          </a:p>
        </p:txBody>
      </p:sp>
    </p:spTree>
    <p:extLst>
      <p:ext uri="{BB962C8B-B14F-4D97-AF65-F5344CB8AC3E}">
        <p14:creationId xmlns:p14="http://schemas.microsoft.com/office/powerpoint/2010/main" val="4026727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7BB2EF-4F5B-4FC5-9EF0-EAFA45DFD000}" type="slidenum">
              <a:rPr lang="en-US" smtClean="0"/>
              <a:pPr/>
              <a:t>4</a:t>
            </a:fld>
            <a:endParaRPr lang="en-US"/>
          </a:p>
        </p:txBody>
      </p:sp>
    </p:spTree>
    <p:extLst>
      <p:ext uri="{BB962C8B-B14F-4D97-AF65-F5344CB8AC3E}">
        <p14:creationId xmlns:p14="http://schemas.microsoft.com/office/powerpoint/2010/main" val="1323688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7BB2EF-4F5B-4FC5-9EF0-EAFA45DFD000}" type="slidenum">
              <a:rPr lang="en-US" smtClean="0"/>
              <a:pPr/>
              <a:t>5</a:t>
            </a:fld>
            <a:endParaRPr lang="en-US"/>
          </a:p>
        </p:txBody>
      </p:sp>
    </p:spTree>
    <p:extLst>
      <p:ext uri="{BB962C8B-B14F-4D97-AF65-F5344CB8AC3E}">
        <p14:creationId xmlns:p14="http://schemas.microsoft.com/office/powerpoint/2010/main" val="22700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7BB2EF-4F5B-4FC5-9EF0-EAFA45DFD000}" type="slidenum">
              <a:rPr lang="en-US" smtClean="0"/>
              <a:pPr/>
              <a:t>6</a:t>
            </a:fld>
            <a:endParaRPr lang="en-US"/>
          </a:p>
        </p:txBody>
      </p:sp>
    </p:spTree>
    <p:extLst>
      <p:ext uri="{BB962C8B-B14F-4D97-AF65-F5344CB8AC3E}">
        <p14:creationId xmlns:p14="http://schemas.microsoft.com/office/powerpoint/2010/main" val="2581082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Illinois College: Like many libraries, Illinois College started weeding by removing print and microfilm holdings that were duplicated online (PDF) in collections such as JSTOR, </a:t>
            </a:r>
            <a:r>
              <a:rPr lang="en-US" dirty="0" err="1"/>
              <a:t>EbscoHost</a:t>
            </a:r>
            <a:r>
              <a:rPr lang="en-US" dirty="0"/>
              <a:t> and the</a:t>
            </a:r>
          </a:p>
          <a:p>
            <a:r>
              <a:rPr lang="en-US" dirty="0" err="1"/>
              <a:t>HathiTrust</a:t>
            </a:r>
            <a:r>
              <a:rPr lang="en-US" dirty="0"/>
              <a:t>. Discarded materials were placed on faculty review shelves that hold up to 500 books. The library emails faculty, allowing a 4‐week review period, prior to withdrawal. Initially</a:t>
            </a:r>
          </a:p>
          <a:p>
            <a:r>
              <a:rPr lang="en-US" dirty="0"/>
              <a:t>a 2‐year window on circulation usage and a 5‐year window from the publication date were set. Later, this criterion was changed to 6‐years since the item’s acquisition, publication date or</a:t>
            </a:r>
          </a:p>
          <a:p>
            <a:r>
              <a:rPr lang="en-US" dirty="0"/>
              <a:t>circulation date.</a:t>
            </a:r>
          </a:p>
          <a:p>
            <a:endParaRPr lang="en-US" dirty="0"/>
          </a:p>
          <a:p>
            <a:endParaRPr lang="en-US" dirty="0"/>
          </a:p>
          <a:p>
            <a:r>
              <a:rPr lang="en-US" dirty="0"/>
              <a:t>Dominican The weeding review process began by asking some questions: What are these items? What project did they come from? Why were they pulled from the shelves? Are they duplicates? Are they in the catalog? Why were they pulled in the first place? What criteria should I to use to retain these items? There was an absence of statistics regarding the usage of these items. Half of the items were not in the catalog. Others were sitting on a shelf that was not accessible to patrons. 600‐700 items in question were divided into six units based on these categories: 1) duplicates, 2) theses, 3) children’s, 4) cataloging, 5) school media, and 6) miscellany.</a:t>
            </a:r>
          </a:p>
        </p:txBody>
      </p:sp>
      <p:sp>
        <p:nvSpPr>
          <p:cNvPr id="4" name="Slide Number Placeholder 3"/>
          <p:cNvSpPr>
            <a:spLocks noGrp="1"/>
          </p:cNvSpPr>
          <p:nvPr>
            <p:ph type="sldNum" sz="quarter" idx="10"/>
          </p:nvPr>
        </p:nvSpPr>
        <p:spPr/>
        <p:txBody>
          <a:bodyPr/>
          <a:lstStyle/>
          <a:p>
            <a:fld id="{877BB2EF-4F5B-4FC5-9EF0-EAFA45DFD000}" type="slidenum">
              <a:rPr lang="en-US" smtClean="0"/>
              <a:pPr/>
              <a:t>7</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Illinois College: Like many libraries, Illinois College started weeding by removing print and microfilm holdings that were duplicated online (PDF) in collections such as JSTOR, </a:t>
            </a:r>
            <a:r>
              <a:rPr lang="en-US" dirty="0" err="1"/>
              <a:t>EbscoHost</a:t>
            </a:r>
            <a:r>
              <a:rPr lang="en-US" dirty="0"/>
              <a:t> and the</a:t>
            </a:r>
          </a:p>
          <a:p>
            <a:r>
              <a:rPr lang="en-US" dirty="0" err="1"/>
              <a:t>HathiTrust</a:t>
            </a:r>
            <a:r>
              <a:rPr lang="en-US" dirty="0"/>
              <a:t>. Discarded materials were placed on faculty review shelves that hold up to 500 books. The library emails faculty, allowing a 4‐week review period, prior to withdrawal. Initially</a:t>
            </a:r>
          </a:p>
          <a:p>
            <a:r>
              <a:rPr lang="en-US" dirty="0"/>
              <a:t>a 2‐year window on circulation usage and a 5‐year window from the publication date were </a:t>
            </a:r>
            <a:r>
              <a:rPr lang="en-US"/>
              <a:t>set. Later</a:t>
            </a:r>
            <a:r>
              <a:rPr lang="en-US" dirty="0"/>
              <a:t>, this criterion was changed to 6‐years since the item’s acquisition, publication date or</a:t>
            </a:r>
          </a:p>
          <a:p>
            <a:r>
              <a:rPr lang="en-US" dirty="0"/>
              <a:t>circulation date.</a:t>
            </a:r>
          </a:p>
          <a:p>
            <a:endParaRPr lang="en-US" dirty="0"/>
          </a:p>
          <a:p>
            <a:endParaRPr lang="en-US" dirty="0"/>
          </a:p>
          <a:p>
            <a:r>
              <a:rPr lang="en-US" dirty="0"/>
              <a:t>Dominican The weeding review process began by asking some questions: What are these items? What project did they come from? Why were they pulled from the shelves? Are they duplicates? Are they in the catalog? Why were they pulled in the first place? What criteria should I to use to retain these items? There was an absence of statistics regarding the usage of these items. Half of the items were not in the catalog. Others were sitting on a shelf that was not accessible to patrons. 600‐700 items in question were divided into six units based on these categories: 1) duplicates, 2) theses, 3) children’s, 4) cataloging, 5) school media, and 6) miscellany.</a:t>
            </a:r>
          </a:p>
        </p:txBody>
      </p:sp>
      <p:sp>
        <p:nvSpPr>
          <p:cNvPr id="4" name="Slide Number Placeholder 3"/>
          <p:cNvSpPr>
            <a:spLocks noGrp="1"/>
          </p:cNvSpPr>
          <p:nvPr>
            <p:ph type="sldNum" sz="quarter" idx="10"/>
          </p:nvPr>
        </p:nvSpPr>
        <p:spPr/>
        <p:txBody>
          <a:bodyPr/>
          <a:lstStyle/>
          <a:p>
            <a:fld id="{877BB2EF-4F5B-4FC5-9EF0-EAFA45DFD000}" type="slidenum">
              <a:rPr lang="en-US" smtClean="0"/>
              <a:pPr/>
              <a:t>8</a:t>
            </a:fld>
            <a:endParaRPr lang="en-US"/>
          </a:p>
        </p:txBody>
      </p:sp>
    </p:spTree>
    <p:extLst>
      <p:ext uri="{BB962C8B-B14F-4D97-AF65-F5344CB8AC3E}">
        <p14:creationId xmlns:p14="http://schemas.microsoft.com/office/powerpoint/2010/main" val="2411000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7BB2EF-4F5B-4FC5-9EF0-EAFA45DFD000}" type="slidenum">
              <a:rPr lang="en-US" smtClean="0"/>
              <a:pPr/>
              <a:t>9</a:t>
            </a:fld>
            <a:endParaRPr lang="en-US"/>
          </a:p>
        </p:txBody>
      </p:sp>
    </p:spTree>
    <p:extLst>
      <p:ext uri="{BB962C8B-B14F-4D97-AF65-F5344CB8AC3E}">
        <p14:creationId xmlns:p14="http://schemas.microsoft.com/office/powerpoint/2010/main" val="2411000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62656" y="959986"/>
            <a:ext cx="8848344" cy="1894863"/>
          </a:xfrm>
          <a:prstGeom prst="rect">
            <a:avLst/>
          </a:prstGeom>
        </p:spPr>
        <p:txBody>
          <a:bodyPr lIns="0" tIns="0" rIns="0" bIns="0" anchor="t" anchorCtr="0"/>
          <a:lstStyle>
            <a:lvl1pPr algn="l">
              <a:defRPr b="1">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962656" y="2853453"/>
            <a:ext cx="8848344" cy="1447800"/>
          </a:xfrm>
        </p:spPr>
        <p:txBody>
          <a:bodyPr lIns="0" tIns="0" rIns="0" bIns="0"/>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ext Placeholder 9"/>
          <p:cNvSpPr>
            <a:spLocks noGrp="1"/>
          </p:cNvSpPr>
          <p:nvPr>
            <p:ph type="body" sz="quarter" idx="10" hasCustomPrompt="1"/>
          </p:nvPr>
        </p:nvSpPr>
        <p:spPr>
          <a:xfrm>
            <a:off x="2962656" y="4306208"/>
            <a:ext cx="8848344" cy="527730"/>
          </a:xfrm>
        </p:spPr>
        <p:txBody>
          <a:bodyPr lIns="0" tIns="0" rIns="0" bIns="0"/>
          <a:lstStyle>
            <a:lvl1pPr>
              <a:buFontTx/>
              <a:buNone/>
              <a:defRPr sz="2800">
                <a:solidFill>
                  <a:schemeClr val="tx1"/>
                </a:solidFill>
              </a:defRPr>
            </a:lvl1pPr>
            <a:lvl2pPr marL="0" indent="0">
              <a:buNone/>
              <a:defRPr>
                <a:solidFill>
                  <a:schemeClr val="bg2"/>
                </a:solidFill>
              </a:defRPr>
            </a:lvl2pPr>
          </a:lstStyle>
          <a:p>
            <a:pPr lvl="0"/>
            <a:r>
              <a:rPr lang="en-US" dirty="0" smtClean="0"/>
              <a:t>Author</a:t>
            </a:r>
          </a:p>
        </p:txBody>
      </p:sp>
      <p:sp>
        <p:nvSpPr>
          <p:cNvPr id="9" name="Text Placeholder 9"/>
          <p:cNvSpPr>
            <a:spLocks noGrp="1"/>
          </p:cNvSpPr>
          <p:nvPr>
            <p:ph type="body" sz="quarter" idx="11" hasCustomPrompt="1"/>
          </p:nvPr>
        </p:nvSpPr>
        <p:spPr>
          <a:xfrm>
            <a:off x="2962656" y="4828725"/>
            <a:ext cx="8848344" cy="730250"/>
          </a:xfrm>
        </p:spPr>
        <p:txBody>
          <a:bodyPr lIns="0" tIns="0" rIns="0" bIns="0">
            <a:noAutofit/>
          </a:bodyPr>
          <a:lstStyle>
            <a:lvl1pPr marL="0" indent="0">
              <a:spcBef>
                <a:spcPts val="0"/>
              </a:spcBef>
              <a:buFontTx/>
              <a:buNone/>
              <a:defRPr sz="2000">
                <a:solidFill>
                  <a:schemeClr val="bg2"/>
                </a:solidFill>
              </a:defRPr>
            </a:lvl1pPr>
            <a:lvl2pPr marL="0" indent="0">
              <a:buNone/>
              <a:defRPr>
                <a:solidFill>
                  <a:schemeClr val="bg2"/>
                </a:solidFill>
              </a:defRPr>
            </a:lvl2pPr>
          </a:lstStyle>
          <a:p>
            <a:pPr lvl="0"/>
            <a:r>
              <a:rPr lang="en-US" dirty="0" smtClean="0"/>
              <a:t>Affiliation</a:t>
            </a:r>
          </a:p>
          <a:p>
            <a:pPr lvl="0"/>
            <a:r>
              <a:rPr lang="en-US" dirty="0" smtClean="0"/>
              <a:t>Position</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37" y="506410"/>
            <a:ext cx="2560320" cy="5050904"/>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6129" y="5992481"/>
            <a:ext cx="2241640" cy="791167"/>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2951" y="6049064"/>
            <a:ext cx="1828800" cy="698252"/>
          </a:xfrm>
          <a:prstGeom prst="rect">
            <a:avLst/>
          </a:prstGeom>
        </p:spPr>
      </p:pic>
    </p:spTree>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orient="horz" pos="4152" userDrawn="1">
          <p15:clr>
            <a:srgbClr val="FBAE40"/>
          </p15:clr>
        </p15:guide>
        <p15:guide id="2" pos="240" userDrawn="1">
          <p15:clr>
            <a:srgbClr val="FBAE40"/>
          </p15:clr>
        </p15:guide>
        <p15:guide id="3" pos="74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0361" y="273051"/>
            <a:ext cx="4011084" cy="1162050"/>
          </a:xfrm>
          <a:prstGeom prst="rect">
            <a:avLst/>
          </a:prstGeom>
        </p:spPr>
        <p:txBody>
          <a:bodyPr anchor="b"/>
          <a:lstStyle>
            <a:lvl1pPr algn="l">
              <a:defRPr sz="20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766733" y="273051"/>
            <a:ext cx="6815667" cy="5670549"/>
          </a:xfrm>
        </p:spPr>
        <p:txBody>
          <a:bodyPr/>
          <a:lstStyle>
            <a:lvl1pPr>
              <a:defRPr sz="32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p:txBody>
      </p:sp>
      <p:sp>
        <p:nvSpPr>
          <p:cNvPr id="4" name="Text Placeholder 3"/>
          <p:cNvSpPr>
            <a:spLocks noGrp="1"/>
          </p:cNvSpPr>
          <p:nvPr>
            <p:ph type="body" sz="half" idx="2"/>
          </p:nvPr>
        </p:nvSpPr>
        <p:spPr>
          <a:xfrm>
            <a:off x="620361" y="1435103"/>
            <a:ext cx="4011084" cy="4544744"/>
          </a:xfrm>
          <a:noFill/>
        </p:spPr>
        <p:txBody>
          <a:bodyPr/>
          <a:lstStyle>
            <a:lvl1pPr marL="0" indent="0">
              <a:buNone/>
              <a:defRPr sz="14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Rectangle 10"/>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066800" y="1385750"/>
            <a:ext cx="10515600" cy="455785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pic>
        <p:nvPicPr>
          <p:cNvPr id="10" name="Picture 9"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2"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
        <p:nvSpPr>
          <p:cNvPr id="13" name="Title 1"/>
          <p:cNvSpPr>
            <a:spLocks noGrp="1"/>
          </p:cNvSpPr>
          <p:nvPr>
            <p:ph type="title"/>
          </p:nvPr>
        </p:nvSpPr>
        <p:spPr>
          <a:xfrm>
            <a:off x="1066800" y="1"/>
            <a:ext cx="10515601" cy="989013"/>
          </a:xfrm>
          <a:prstGeom prst="rect">
            <a:avLst/>
          </a:prstGeom>
        </p:spPr>
        <p:txBody>
          <a:bodyPr lIns="0" rIns="0"/>
          <a:lstStyle>
            <a:lvl1pPr>
              <a:defRPr>
                <a:solidFill>
                  <a:schemeClr val="bg1"/>
                </a:solidFill>
                <a:effectLst/>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04564" y="1195755"/>
            <a:ext cx="8906435" cy="2063260"/>
          </a:xfrm>
          <a:prstGeom prst="rect">
            <a:avLst/>
          </a:prstGeom>
        </p:spPr>
        <p:txBody>
          <a:bodyPr lIns="0" rIns="0"/>
          <a:lstStyle>
            <a:lvl1pPr>
              <a:defRPr sz="3200" b="1">
                <a:solidFill>
                  <a:schemeClr val="tx1"/>
                </a:solidFill>
              </a:defRPr>
            </a:lvl1pPr>
          </a:lstStyle>
          <a:p>
            <a:r>
              <a:rPr lang="en-US" dirty="0" smtClean="0"/>
              <a:t>Closing</a:t>
            </a:r>
            <a:endParaRPr lang="en-US" dirty="0"/>
          </a:p>
        </p:txBody>
      </p:sp>
      <p:sp>
        <p:nvSpPr>
          <p:cNvPr id="5" name="Subtitle 2"/>
          <p:cNvSpPr>
            <a:spLocks noGrp="1"/>
          </p:cNvSpPr>
          <p:nvPr>
            <p:ph type="subTitle" idx="1"/>
          </p:nvPr>
        </p:nvSpPr>
        <p:spPr>
          <a:xfrm>
            <a:off x="2887080" y="3575538"/>
            <a:ext cx="8930290" cy="1125416"/>
          </a:xfrm>
        </p:spPr>
        <p:txBody>
          <a:bodyPr lIns="0" tIns="0" rIns="0" bIns="0" anchor="ctr" anchorCtr="0"/>
          <a:lstStyle>
            <a:lvl1pPr marL="0" indent="0" algn="l">
              <a:buNone/>
              <a:defRPr sz="2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Text Placeholder 9"/>
          <p:cNvSpPr>
            <a:spLocks noGrp="1"/>
          </p:cNvSpPr>
          <p:nvPr>
            <p:ph type="body" sz="quarter" idx="10" hasCustomPrompt="1"/>
          </p:nvPr>
        </p:nvSpPr>
        <p:spPr>
          <a:xfrm>
            <a:off x="2887080" y="4982308"/>
            <a:ext cx="8930290" cy="605692"/>
          </a:xfrm>
        </p:spPr>
        <p:txBody>
          <a:bodyPr lIns="0" tIns="0" rIns="0" bIns="0" anchor="ctr" anchorCtr="0"/>
          <a:lstStyle>
            <a:lvl1pPr>
              <a:buFont typeface="Arial" pitchFamily="34" charset="0"/>
              <a:buNone/>
              <a:defRPr sz="2800">
                <a:solidFill>
                  <a:srgbClr val="000000"/>
                </a:solidFill>
              </a:defRPr>
            </a:lvl1pPr>
            <a:lvl2pPr marL="0" indent="0">
              <a:buNone/>
              <a:defRPr sz="1800">
                <a:solidFill>
                  <a:schemeClr val="bg2"/>
                </a:solidFill>
              </a:defRPr>
            </a:lvl2pPr>
          </a:lstStyle>
          <a:p>
            <a:pPr lvl="0"/>
            <a:r>
              <a:rPr lang="en-US" dirty="0" smtClean="0"/>
              <a:t>Author</a:t>
            </a:r>
          </a:p>
        </p:txBody>
      </p:sp>
      <p:sp>
        <p:nvSpPr>
          <p:cNvPr id="7" name="Text Placeholder 9"/>
          <p:cNvSpPr>
            <a:spLocks noGrp="1"/>
          </p:cNvSpPr>
          <p:nvPr>
            <p:ph type="body" sz="quarter" idx="11" hasCustomPrompt="1"/>
          </p:nvPr>
        </p:nvSpPr>
        <p:spPr>
          <a:xfrm>
            <a:off x="2887080" y="5584651"/>
            <a:ext cx="8930290" cy="605692"/>
          </a:xfrm>
        </p:spPr>
        <p:txBody>
          <a:bodyPr lIns="0" tIns="0" rIns="0" bIns="0" anchor="t" anchorCtr="0">
            <a:normAutofit/>
          </a:bodyPr>
          <a:lstStyle>
            <a:lvl1pPr marL="0" indent="0">
              <a:spcBef>
                <a:spcPts val="0"/>
              </a:spcBef>
              <a:buFont typeface="Arial" pitchFamily="34" charset="0"/>
              <a:buNone/>
              <a:defRPr sz="2000">
                <a:solidFill>
                  <a:schemeClr val="bg2"/>
                </a:solidFill>
              </a:defRPr>
            </a:lvl1pPr>
            <a:lvl2pPr marL="0" indent="0">
              <a:buNone/>
              <a:defRPr sz="1800">
                <a:solidFill>
                  <a:schemeClr val="bg2"/>
                </a:solidFill>
              </a:defRPr>
            </a:lvl2pPr>
          </a:lstStyle>
          <a:p>
            <a:pPr lvl="0"/>
            <a:r>
              <a:rPr lang="en-US" dirty="0" smtClean="0"/>
              <a:t>Contact</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06131" y="0"/>
            <a:ext cx="2241640" cy="791167"/>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437" y="1205657"/>
            <a:ext cx="2560320" cy="5050904"/>
          </a:xfrm>
          <a:prstGeom prst="rect">
            <a:avLst/>
          </a:prstGeom>
        </p:spPr>
      </p:pic>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5007" y="53886"/>
            <a:ext cx="1828800" cy="704909"/>
          </a:xfrm>
          <a:prstGeom prst="rect">
            <a:avLst/>
          </a:prstGeom>
        </p:spPr>
      </p:pic>
    </p:spTree>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2" pos="240" userDrawn="1">
          <p15:clr>
            <a:srgbClr val="FBAE40"/>
          </p15:clr>
        </p15:guide>
        <p15:guide id="3" pos="74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904565" y="1928814"/>
            <a:ext cx="8677835" cy="1500187"/>
          </a:xfrm>
        </p:spPr>
        <p:txBody>
          <a:bodyPr lIns="0" rIns="0" anchor="b"/>
          <a:lstStyle>
            <a:lvl1pPr marL="0" indent="0">
              <a:buNone/>
              <a:defRPr sz="20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6"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
        <p:nvSpPr>
          <p:cNvPr id="6" name="Title 1"/>
          <p:cNvSpPr>
            <a:spLocks noGrp="1"/>
          </p:cNvSpPr>
          <p:nvPr>
            <p:ph type="ctrTitle"/>
          </p:nvPr>
        </p:nvSpPr>
        <p:spPr>
          <a:xfrm>
            <a:off x="2904565" y="3429001"/>
            <a:ext cx="8677835" cy="1894863"/>
          </a:xfrm>
          <a:prstGeom prst="rect">
            <a:avLst/>
          </a:prstGeom>
        </p:spPr>
        <p:txBody>
          <a:bodyPr lIns="0" tIns="0" rIns="0" bIns="0" anchor="t" anchorCtr="0"/>
          <a:lstStyle>
            <a:lvl1pPr algn="l">
              <a:defRPr b="1">
                <a:solidFill>
                  <a:schemeClr val="tx1"/>
                </a:solidFill>
              </a:defRPr>
            </a:lvl1pPr>
          </a:lstStyle>
          <a:p>
            <a:r>
              <a:rPr lang="en-US" smtClean="0"/>
              <a:t>Click to edit Master 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679" y="506410"/>
            <a:ext cx="2560320" cy="5050904"/>
          </a:xfrm>
          <a:prstGeom prst="rect">
            <a:avLst/>
          </a:prstGeom>
        </p:spPr>
      </p:pic>
    </p:spTree>
  </p:cSld>
  <p:clrMapOvr>
    <a:masterClrMapping/>
  </p:clrMapOvr>
  <p:timing>
    <p:tnLst>
      <p:par>
        <p:cTn id="1" dur="indefinite" restart="never" nodeType="tmRoot"/>
      </p:par>
    </p:tnLst>
  </p:timing>
  <p:extLst>
    <p:ext uri="{DCECCB84-F9BA-43D5-87BE-67443E8EF086}">
      <p15:sldGuideLst xmlns="" xmlns:p15="http://schemas.microsoft.com/office/powerpoint/2012/main">
        <p15:guide id="1" orient="horz" pos="2160" userDrawn="1">
          <p15:clr>
            <a:srgbClr val="FBAE40"/>
          </p15:clr>
        </p15:guide>
        <p15:guide id="2" pos="5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Rectangle 13"/>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609600" y="1374650"/>
            <a:ext cx="10972799" cy="4612493"/>
          </a:xfrm>
        </p:spPr>
        <p:txBody>
          <a:bodyPr/>
          <a:lstStyle>
            <a:lvl1pPr>
              <a:defRPr>
                <a:solidFill>
                  <a:schemeClr val="tx1"/>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1066801" y="1"/>
            <a:ext cx="10515600" cy="989013"/>
          </a:xfrm>
          <a:prstGeom prst="rect">
            <a:avLst/>
          </a:prstGeom>
        </p:spPr>
        <p:txBody>
          <a:bodyPr lIns="0" rIns="0"/>
          <a:lstStyle>
            <a:lvl1pPr>
              <a:defRPr>
                <a:solidFill>
                  <a:schemeClr val="bg1"/>
                </a:solidFill>
                <a:effectLst/>
              </a:defRPr>
            </a:lvl1pPr>
          </a:lstStyle>
          <a:p>
            <a:r>
              <a:rPr lang="en-US" dirty="0" smtClean="0"/>
              <a:t>Click to edit Master title style</a:t>
            </a:r>
            <a:endParaRPr lang="en-US" dirty="0"/>
          </a:p>
        </p:txBody>
      </p:sp>
      <p:pic>
        <p:nvPicPr>
          <p:cNvPr id="16" name="Picture 15"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21"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extLst>
    <p:ext uri="{DCECCB84-F9BA-43D5-87BE-67443E8EF086}">
      <p15:sldGuideLst xmlns="" xmlns:p15="http://schemas.microsoft.com/office/powerpoint/2012/main">
        <p15:guide id="1" orient="horz" pos="2160" userDrawn="1">
          <p15:clr>
            <a:srgbClr val="FBAE40"/>
          </p15:clr>
        </p15:guide>
        <p15:guide id="2" pos="67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p:cNvSpPr>
            <a:spLocks noGrp="1"/>
          </p:cNvSpPr>
          <p:nvPr>
            <p:ph type="title"/>
          </p:nvPr>
        </p:nvSpPr>
        <p:spPr>
          <a:xfrm>
            <a:off x="1066800" y="1"/>
            <a:ext cx="10670117" cy="989013"/>
          </a:xfrm>
          <a:prstGeom prst="rect">
            <a:avLst/>
          </a:prstGeom>
        </p:spPr>
        <p:txBody>
          <a:bodyPr lIns="0" rIns="0"/>
          <a:lstStyle>
            <a:lvl1pPr>
              <a:defRPr>
                <a:solidFill>
                  <a:schemeClr val="bg1"/>
                </a:solidFill>
                <a:effectLst/>
              </a:defRPr>
            </a:lvl1pPr>
          </a:lstStyle>
          <a:p>
            <a:r>
              <a:rPr lang="en-US" dirty="0" smtClean="0"/>
              <a:t>Click to edit Master title style</a:t>
            </a:r>
            <a:endParaRPr lang="en-US" dirty="0"/>
          </a:p>
        </p:txBody>
      </p:sp>
      <p:pic>
        <p:nvPicPr>
          <p:cNvPr id="10" name="Picture 9"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5" name="Table Placeholder 14"/>
          <p:cNvSpPr>
            <a:spLocks noGrp="1"/>
          </p:cNvSpPr>
          <p:nvPr>
            <p:ph type="tbl" sz="quarter" idx="10"/>
          </p:nvPr>
        </p:nvSpPr>
        <p:spPr>
          <a:xfrm>
            <a:off x="609601" y="1374650"/>
            <a:ext cx="10972800" cy="4568950"/>
          </a:xfrm>
        </p:spPr>
        <p:txBody>
          <a:bodyPr/>
          <a:lstStyle>
            <a:lvl1pPr>
              <a:defRPr>
                <a:solidFill>
                  <a:schemeClr val="tx1"/>
                </a:solidFill>
              </a:defRPr>
            </a:lvl1pPr>
          </a:lstStyle>
          <a:p>
            <a:r>
              <a:rPr lang="en-US" smtClean="0"/>
              <a:t>Click icon to add table</a:t>
            </a:r>
            <a:endParaRPr lang="en-US"/>
          </a:p>
        </p:txBody>
      </p:sp>
      <p:sp>
        <p:nvSpPr>
          <p:cNvPr id="16"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extLst>
    <p:ext uri="{DCECCB84-F9BA-43D5-87BE-67443E8EF086}">
      <p15:sldGuideLst xmlns="" xmlns:p15="http://schemas.microsoft.com/office/powerpoint/2012/main">
        <p15:guide id="1" orient="horz" pos="2160" userDrawn="1">
          <p15:clr>
            <a:srgbClr val="FBAE40"/>
          </p15:clr>
        </p15:guide>
        <p15:guide id="2" pos="67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5" name="Rectangle 14"/>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7" name="Text Placeholder 6"/>
          <p:cNvSpPr>
            <a:spLocks noGrp="1"/>
          </p:cNvSpPr>
          <p:nvPr>
            <p:ph type="body" sz="quarter" idx="13"/>
          </p:nvPr>
        </p:nvSpPr>
        <p:spPr>
          <a:xfrm>
            <a:off x="609601" y="1393170"/>
            <a:ext cx="4896176" cy="4665785"/>
          </a:xfrm>
        </p:spPr>
        <p:txBody>
          <a:bodyPr/>
          <a:lstStyle>
            <a:lvl1pPr>
              <a:defRPr>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icture Placeholder 8"/>
          <p:cNvSpPr>
            <a:spLocks noGrp="1"/>
          </p:cNvSpPr>
          <p:nvPr>
            <p:ph type="pic" sz="quarter" idx="14"/>
          </p:nvPr>
        </p:nvSpPr>
        <p:spPr>
          <a:xfrm>
            <a:off x="5827185" y="1395858"/>
            <a:ext cx="5755216" cy="1984375"/>
          </a:xfrm>
        </p:spPr>
        <p:txBody>
          <a:bodyPr/>
          <a:lstStyle>
            <a:lvl1pPr>
              <a:defRPr>
                <a:solidFill>
                  <a:schemeClr val="tx1"/>
                </a:solidFill>
              </a:defRPr>
            </a:lvl1pPr>
          </a:lstStyle>
          <a:p>
            <a:r>
              <a:rPr lang="en-US" smtClean="0"/>
              <a:t>Click icon to add picture</a:t>
            </a:r>
            <a:endParaRPr lang="en-US" dirty="0"/>
          </a:p>
        </p:txBody>
      </p:sp>
      <p:sp>
        <p:nvSpPr>
          <p:cNvPr id="11" name="Table Placeholder 10"/>
          <p:cNvSpPr>
            <a:spLocks noGrp="1"/>
          </p:cNvSpPr>
          <p:nvPr>
            <p:ph type="tbl" sz="quarter" idx="15"/>
          </p:nvPr>
        </p:nvSpPr>
        <p:spPr>
          <a:xfrm>
            <a:off x="5827185" y="3380233"/>
            <a:ext cx="5755215" cy="2678723"/>
          </a:xfrm>
        </p:spPr>
        <p:txBody>
          <a:bodyPr/>
          <a:lstStyle>
            <a:lvl1pPr>
              <a:defRPr>
                <a:solidFill>
                  <a:schemeClr val="tx1"/>
                </a:solidFill>
              </a:defRPr>
            </a:lvl1pPr>
          </a:lstStyle>
          <a:p>
            <a:r>
              <a:rPr lang="en-US" smtClean="0"/>
              <a:t>Click icon to add table</a:t>
            </a:r>
            <a:endParaRPr lang="en-US"/>
          </a:p>
        </p:txBody>
      </p:sp>
      <p:sp>
        <p:nvSpPr>
          <p:cNvPr id="14" name="Title 1"/>
          <p:cNvSpPr>
            <a:spLocks noGrp="1"/>
          </p:cNvSpPr>
          <p:nvPr>
            <p:ph type="title"/>
          </p:nvPr>
        </p:nvSpPr>
        <p:spPr>
          <a:xfrm>
            <a:off x="1066800" y="1"/>
            <a:ext cx="10515601" cy="989013"/>
          </a:xfrm>
          <a:prstGeom prst="rect">
            <a:avLst/>
          </a:prstGeom>
        </p:spPr>
        <p:txBody>
          <a:bodyPr lIns="0" rIns="0"/>
          <a:lstStyle>
            <a:lvl1pPr>
              <a:defRPr>
                <a:solidFill>
                  <a:schemeClr val="bg1"/>
                </a:solidFill>
                <a:effectLst/>
              </a:defRPr>
            </a:lvl1pPr>
          </a:lstStyle>
          <a:p>
            <a:r>
              <a:rPr lang="en-US" smtClean="0"/>
              <a:t>Click to edit Master title style</a:t>
            </a:r>
            <a:endParaRPr lang="en-US" dirty="0"/>
          </a:p>
        </p:txBody>
      </p:sp>
      <p:pic>
        <p:nvPicPr>
          <p:cNvPr id="17" name="Picture 16"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9"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Rectangle 11"/>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609600" y="1392937"/>
            <a:ext cx="5384799" cy="4690871"/>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
          <p:cNvSpPr>
            <a:spLocks noGrp="1"/>
          </p:cNvSpPr>
          <p:nvPr>
            <p:ph type="title"/>
          </p:nvPr>
        </p:nvSpPr>
        <p:spPr>
          <a:xfrm>
            <a:off x="1066800" y="1"/>
            <a:ext cx="10515601" cy="989013"/>
          </a:xfrm>
          <a:prstGeom prst="rect">
            <a:avLst/>
          </a:prstGeom>
        </p:spPr>
        <p:txBody>
          <a:bodyPr lIns="0" rIns="0"/>
          <a:lstStyle>
            <a:lvl1pPr>
              <a:defRPr>
                <a:solidFill>
                  <a:schemeClr val="bg1"/>
                </a:solidFill>
                <a:effectLst/>
              </a:defRPr>
            </a:lvl1pPr>
          </a:lstStyle>
          <a:p>
            <a:r>
              <a:rPr lang="en-US" dirty="0" smtClean="0"/>
              <a:t>Click to edit Master title style</a:t>
            </a:r>
            <a:endParaRPr lang="en-US" dirty="0"/>
          </a:p>
        </p:txBody>
      </p:sp>
      <p:pic>
        <p:nvPicPr>
          <p:cNvPr id="14" name="Picture 13"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6"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
        <p:nvSpPr>
          <p:cNvPr id="8" name="Content Placeholder 2"/>
          <p:cNvSpPr>
            <a:spLocks noGrp="1"/>
          </p:cNvSpPr>
          <p:nvPr>
            <p:ph sz="half" idx="12"/>
          </p:nvPr>
        </p:nvSpPr>
        <p:spPr>
          <a:xfrm>
            <a:off x="6197601" y="1392936"/>
            <a:ext cx="5384799" cy="4690871"/>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Rectangle 13"/>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20358" y="1388810"/>
            <a:ext cx="5386917"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0358" y="2028571"/>
            <a:ext cx="5386917"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70" y="1388810"/>
            <a:ext cx="5389033"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028571"/>
            <a:ext cx="5389033"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1066800" y="1"/>
            <a:ext cx="10515601" cy="989013"/>
          </a:xfrm>
          <a:prstGeom prst="rect">
            <a:avLst/>
          </a:prstGeom>
        </p:spPr>
        <p:txBody>
          <a:bodyPr lIns="0" rIns="0"/>
          <a:lstStyle>
            <a:lvl1pPr>
              <a:defRPr>
                <a:solidFill>
                  <a:schemeClr val="bg1"/>
                </a:solidFill>
                <a:effectLst/>
              </a:defRPr>
            </a:lvl1pPr>
          </a:lstStyle>
          <a:p>
            <a:r>
              <a:rPr lang="en-US" smtClean="0"/>
              <a:t>Click to edit Master title style</a:t>
            </a:r>
            <a:endParaRPr lang="en-US" dirty="0"/>
          </a:p>
        </p:txBody>
      </p:sp>
      <p:pic>
        <p:nvPicPr>
          <p:cNvPr id="16" name="Picture 15"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8"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Rectangle 9"/>
          <p:cNvSpPr/>
          <p:nvPr userDrawn="1"/>
        </p:nvSpPr>
        <p:spPr>
          <a:xfrm>
            <a:off x="0" y="-11723"/>
            <a:ext cx="12192000" cy="9692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a:spLocks noGrp="1"/>
          </p:cNvSpPr>
          <p:nvPr>
            <p:ph type="title"/>
          </p:nvPr>
        </p:nvSpPr>
        <p:spPr>
          <a:xfrm>
            <a:off x="1066800" y="1"/>
            <a:ext cx="10515601" cy="989013"/>
          </a:xfrm>
          <a:prstGeom prst="rect">
            <a:avLst/>
          </a:prstGeom>
        </p:spPr>
        <p:txBody>
          <a:bodyPr lIns="0" rIns="0"/>
          <a:lstStyle>
            <a:lvl1pPr>
              <a:defRPr>
                <a:solidFill>
                  <a:schemeClr val="bg1"/>
                </a:solidFill>
                <a:effectLst/>
              </a:defRPr>
            </a:lvl1pPr>
          </a:lstStyle>
          <a:p>
            <a:r>
              <a:rPr lang="en-US" smtClean="0"/>
              <a:t>Click to edit Master title style</a:t>
            </a:r>
            <a:endParaRPr lang="en-US" dirty="0"/>
          </a:p>
        </p:txBody>
      </p:sp>
      <p:pic>
        <p:nvPicPr>
          <p:cNvPr id="12" name="Picture 11" descr="E_RGB_tittle.gif"/>
          <p:cNvPicPr>
            <a:picLocks/>
          </p:cNvPicPr>
          <p:nvPr userDrawn="1"/>
        </p:nvPicPr>
        <p:blipFill>
          <a:blip r:embed="rId2" cstate="print"/>
          <a:stretch>
            <a:fillRect/>
          </a:stretch>
        </p:blipFill>
        <p:spPr>
          <a:xfrm>
            <a:off x="310502" y="142534"/>
            <a:ext cx="548640" cy="1077859"/>
          </a:xfrm>
          <a:prstGeom prst="rect">
            <a:avLst/>
          </a:prstGeom>
        </p:spPr>
      </p:pic>
      <p:sp>
        <p:nvSpPr>
          <p:cNvPr id="15" name="Text Placeholder 7"/>
          <p:cNvSpPr>
            <a:spLocks noGrp="1"/>
          </p:cNvSpPr>
          <p:nvPr>
            <p:ph type="body" sz="quarter" idx="11" hasCustomPrompt="1"/>
          </p:nvPr>
        </p:nvSpPr>
        <p:spPr>
          <a:xfrm>
            <a:off x="6098118" y="6324966"/>
            <a:ext cx="5908593" cy="387350"/>
          </a:xfrm>
        </p:spPr>
        <p:txBody>
          <a:bodyPr rIns="0">
            <a:noAutofit/>
          </a:bodyPr>
          <a:lstStyle>
            <a:lvl1pPr algn="r">
              <a:buNone/>
              <a:defRPr sz="1800" baseline="0">
                <a:solidFill>
                  <a:srgbClr val="800000"/>
                </a:solidFill>
              </a:defRPr>
            </a:lvl1pPr>
            <a:lvl2pPr>
              <a:buNone/>
              <a:defRPr/>
            </a:lvl2pPr>
            <a:lvl3pPr>
              <a:buNone/>
              <a:defRPr/>
            </a:lvl3pPr>
            <a:lvl4pPr>
              <a:buNone/>
              <a:defRPr/>
            </a:lvl4pPr>
            <a:lvl5pPr>
              <a:buNone/>
              <a:defRPr/>
            </a:lvl5pPr>
          </a:lstStyle>
          <a:p>
            <a:pPr lvl="0"/>
            <a:r>
              <a:rPr lang="en-US" dirty="0" smtClean="0"/>
              <a:t>Short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371601"/>
            <a:ext cx="10972800" cy="47867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Placeholder 12"/>
          <p:cNvSpPr>
            <a:spLocks noGrp="1"/>
          </p:cNvSpPr>
          <p:nvPr>
            <p:ph type="title"/>
          </p:nvPr>
        </p:nvSpPr>
        <p:spPr>
          <a:xfrm>
            <a:off x="1066801" y="227747"/>
            <a:ext cx="10515599" cy="761267"/>
          </a:xfrm>
          <a:prstGeom prst="rect">
            <a:avLst/>
          </a:prstGeom>
        </p:spPr>
        <p:txBody>
          <a:bodyPr vert="horz" lIns="0" tIns="45720" rIns="0" bIns="45720" rtlCol="0" anchor="ctr">
            <a:normAutofit/>
          </a:bodyPr>
          <a:lstStyle/>
          <a:p>
            <a:r>
              <a:rPr lang="en-US" dirty="0" smtClean="0"/>
              <a:t>Click to edit Master title style</a:t>
            </a:r>
            <a:endParaRPr lang="en-US" dirty="0"/>
          </a:p>
        </p:txBody>
      </p:sp>
      <p:pic>
        <p:nvPicPr>
          <p:cNvPr id="2" name="Picture 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22567" y="6083070"/>
            <a:ext cx="2368296" cy="670140"/>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61" r:id="rId2"/>
    <p:sldLayoutId id="2147483651" r:id="rId3"/>
    <p:sldLayoutId id="2147483650" r:id="rId4"/>
    <p:sldLayoutId id="2147483662" r:id="rId5"/>
    <p:sldLayoutId id="2147483660" r:id="rId6"/>
    <p:sldLayoutId id="2147483652" r:id="rId7"/>
    <p:sldLayoutId id="2147483653" r:id="rId8"/>
    <p:sldLayoutId id="2147483654" r:id="rId9"/>
    <p:sldLayoutId id="2147483655" r:id="rId10"/>
    <p:sldLayoutId id="2147483656" r:id="rId11"/>
    <p:sldLayoutId id="2147483657" r:id="rId12"/>
  </p:sldLayoutIdLst>
  <p:timing>
    <p:tnLst>
      <p:par>
        <p:cTn id="1" dur="indefinite" restart="never" nodeType="tmRoot"/>
      </p:par>
    </p:tnLst>
  </p:timing>
  <p:hf sldNum="0" hdr="0" dt="0"/>
  <p:txStyles>
    <p:titleStyle>
      <a:lvl1pPr algn="l" defTabSz="914400" rtl="0" eaLnBrk="1" latinLnBrk="0" hangingPunct="1">
        <a:spcBef>
          <a:spcPct val="0"/>
        </a:spcBef>
        <a:buNone/>
        <a:defRPr sz="4000" b="0" kern="1200">
          <a:solidFill>
            <a:schemeClr val="bg1"/>
          </a:solidFill>
          <a:effectLst/>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4"/>
        </a:buClr>
        <a:buFont typeface="Wingdings" pitchFamily="2" charset="2"/>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chemeClr val="accent2"/>
        </a:buClr>
        <a:buFont typeface="Wingdings" pitchFamily="2" charset="2"/>
        <a:buChar char="§"/>
        <a:defRPr sz="2000" kern="1200">
          <a:solidFill>
            <a:srgbClr val="000000"/>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accent3"/>
        </a:buClr>
        <a:buFont typeface="Wingdings" pitchFamily="2" charset="2"/>
        <a:buChar char="§"/>
        <a:defRPr sz="1800" kern="1200">
          <a:solidFill>
            <a:srgbClr val="00000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rgbClr val="00000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4176" userDrawn="1">
          <p15:clr>
            <a:srgbClr val="F26B43"/>
          </p15:clr>
        </p15:guide>
        <p15:guide id="2" pos="672" userDrawn="1">
          <p15:clr>
            <a:srgbClr val="F26B43"/>
          </p15:clr>
        </p15:guide>
        <p15:guide id="3" pos="384" userDrawn="1">
          <p15:clr>
            <a:srgbClr val="F26B43"/>
          </p15:clr>
        </p15:guide>
        <p15:guide id="4" pos="729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carli.illinois.edu/sites/files/files/2014CollectionManagementCommWeedingWhitePaper.pdf"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tsl.state.tx.us/ld/pubs/crew/index.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Weeding	</a:t>
            </a:r>
            <a:endParaRPr lang="en-US" dirty="0"/>
          </a:p>
        </p:txBody>
      </p:sp>
      <p:sp>
        <p:nvSpPr>
          <p:cNvPr id="4" name="Text Placeholder 3"/>
          <p:cNvSpPr>
            <a:spLocks noGrp="1"/>
          </p:cNvSpPr>
          <p:nvPr>
            <p:ph type="body" sz="quarter" idx="10"/>
          </p:nvPr>
        </p:nvSpPr>
        <p:spPr/>
        <p:txBody>
          <a:bodyPr/>
          <a:lstStyle/>
          <a:p>
            <a:r>
              <a:rPr lang="en-US" dirty="0" smtClean="0"/>
              <a:t>2014</a:t>
            </a:r>
          </a:p>
          <a:p>
            <a:endParaRPr lang="en-US" dirty="0"/>
          </a:p>
        </p:txBody>
      </p:sp>
      <p:sp>
        <p:nvSpPr>
          <p:cNvPr id="5" name="Text Placeholder 4"/>
          <p:cNvSpPr>
            <a:spLocks noGrp="1"/>
          </p:cNvSpPr>
          <p:nvPr>
            <p:ph type="body" sz="quarter" idx="11"/>
          </p:nvPr>
        </p:nvSpPr>
        <p:spPr/>
        <p:txBody>
          <a:bodyPr/>
          <a:lstStyle/>
          <a:p>
            <a:r>
              <a:rPr lang="en-US" dirty="0"/>
              <a:t>CARLI Collections Management Committee (CMC</a:t>
            </a:r>
            <a:r>
              <a:rPr lang="en-US" dirty="0" smtClean="0"/>
              <a:t>)</a:t>
            </a:r>
            <a:endParaRPr lang="en-US" dirty="0"/>
          </a:p>
          <a:p>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7977" y="240632"/>
            <a:ext cx="3337761" cy="44503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Matt </a:t>
            </a:r>
            <a:r>
              <a:rPr lang="en-US" dirty="0" err="1" smtClean="0"/>
              <a:t>Gorzalski</a:t>
            </a:r>
            <a:r>
              <a:rPr lang="en-US" dirty="0" smtClean="0"/>
              <a:t>, University Archivist, Southern Illinois University </a:t>
            </a:r>
            <a:r>
              <a:rPr lang="en-US" dirty="0" err="1" smtClean="0"/>
              <a:t>Carbodale</a:t>
            </a:r>
            <a:r>
              <a:rPr lang="en-US" dirty="0" smtClean="0"/>
              <a:t/>
            </a:r>
            <a:br>
              <a:rPr lang="en-US" dirty="0" smtClean="0"/>
            </a:br>
            <a:r>
              <a:rPr lang="en-US" dirty="0" smtClean="0"/>
              <a:t>Weeding Special Collections and the need for reappraisal and deaccessioning.</a:t>
            </a:r>
          </a:p>
          <a:p>
            <a:pPr marL="0" indent="0">
              <a:buNone/>
            </a:pPr>
            <a:r>
              <a:rPr lang="en-US" dirty="0" smtClean="0"/>
              <a:t>Guidelines for Reappraisal and Deaccessioning, Society of American Archivist, 2012.  </a:t>
            </a:r>
          </a:p>
          <a:p>
            <a:pPr marL="0" indent="0">
              <a:buNone/>
            </a:pPr>
            <a:r>
              <a:rPr lang="en-US" dirty="0"/>
              <a:t>http://</a:t>
            </a:r>
            <a:r>
              <a:rPr lang="en-US" dirty="0" smtClean="0"/>
              <a:t>www2.archivists.org/sites/all/files/GuidelinesForReappraisalAndDeaccessioning‐May2012.pdf</a:t>
            </a:r>
            <a:endParaRPr lang="en-US" dirty="0"/>
          </a:p>
        </p:txBody>
      </p:sp>
      <p:sp>
        <p:nvSpPr>
          <p:cNvPr id="3" name="Title 2"/>
          <p:cNvSpPr>
            <a:spLocks noGrp="1"/>
          </p:cNvSpPr>
          <p:nvPr>
            <p:ph type="title"/>
          </p:nvPr>
        </p:nvSpPr>
        <p:spPr/>
        <p:txBody>
          <a:bodyPr>
            <a:normAutofit fontScale="90000"/>
          </a:bodyPr>
          <a:lstStyle/>
          <a:p>
            <a:r>
              <a:rPr lang="en-US" dirty="0" smtClean="0"/>
              <a:t>Webinar 3:  Special Collections and Library Reference Collections</a:t>
            </a:r>
            <a:endParaRPr lang="en-US" dirty="0"/>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31896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3 speakers for reference collections</a:t>
            </a:r>
          </a:p>
          <a:p>
            <a:r>
              <a:rPr lang="en-US" dirty="0" smtClean="0"/>
              <a:t>David Bottorff, Head of Collection Management, Regenstein Library, University of Chicago</a:t>
            </a:r>
          </a:p>
          <a:p>
            <a:r>
              <a:rPr lang="en-US" dirty="0" smtClean="0"/>
              <a:t>William A McHugh, Principal Bibliographer, Coordinator for General and Interdisciplinary Service, Northwestern University</a:t>
            </a:r>
          </a:p>
          <a:p>
            <a:r>
              <a:rPr lang="en-US" dirty="0" smtClean="0"/>
              <a:t>Geoffrey Morse, Coordinator for Humanities and Social Science, Northwestern University</a:t>
            </a:r>
          </a:p>
          <a:p>
            <a:endParaRPr lang="en-US" dirty="0"/>
          </a:p>
        </p:txBody>
      </p:sp>
      <p:sp>
        <p:nvSpPr>
          <p:cNvPr id="3" name="Title 2"/>
          <p:cNvSpPr>
            <a:spLocks noGrp="1"/>
          </p:cNvSpPr>
          <p:nvPr>
            <p:ph type="title"/>
          </p:nvPr>
        </p:nvSpPr>
        <p:spPr/>
        <p:txBody>
          <a:bodyPr>
            <a:normAutofit fontScale="90000"/>
          </a:bodyPr>
          <a:lstStyle/>
          <a:p>
            <a:r>
              <a:rPr lang="en-US" dirty="0"/>
              <a:t>Webinar 3:  Special Collections and Library Reference Collections</a:t>
            </a:r>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00428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Considerations for weeding the reference collection include:</a:t>
            </a:r>
          </a:p>
          <a:p>
            <a:pPr marL="0" indent="0">
              <a:buNone/>
            </a:pPr>
            <a:endParaRPr lang="en-US" dirty="0"/>
          </a:p>
          <a:p>
            <a:r>
              <a:rPr lang="en-US" dirty="0" smtClean="0"/>
              <a:t>Defining the reference collections and types of materials needs</a:t>
            </a:r>
          </a:p>
          <a:p>
            <a:r>
              <a:rPr lang="en-US" dirty="0" smtClean="0"/>
              <a:t>Review current collection for e-equivalent or listing in </a:t>
            </a:r>
            <a:r>
              <a:rPr lang="en-US" i="1" dirty="0" smtClean="0"/>
              <a:t>Guide to Reference</a:t>
            </a:r>
          </a:p>
          <a:p>
            <a:r>
              <a:rPr lang="en-US" dirty="0" smtClean="0"/>
              <a:t>Prioritize decisions and collaborate with subject specialists, reference librarians, and others if possible.</a:t>
            </a:r>
          </a:p>
          <a:p>
            <a:endParaRPr lang="en-US" dirty="0" smtClean="0"/>
          </a:p>
          <a:p>
            <a:pPr marL="0" indent="0">
              <a:buNone/>
            </a:pPr>
            <a:r>
              <a:rPr lang="en-US" dirty="0" smtClean="0"/>
              <a:t>Lessons learned</a:t>
            </a:r>
            <a:endParaRPr lang="en-US" dirty="0"/>
          </a:p>
        </p:txBody>
      </p:sp>
      <p:sp>
        <p:nvSpPr>
          <p:cNvPr id="3" name="Title 2"/>
          <p:cNvSpPr>
            <a:spLocks noGrp="1"/>
          </p:cNvSpPr>
          <p:nvPr>
            <p:ph type="title"/>
          </p:nvPr>
        </p:nvSpPr>
        <p:spPr/>
        <p:txBody>
          <a:bodyPr>
            <a:normAutofit fontScale="90000"/>
          </a:bodyPr>
          <a:lstStyle/>
          <a:p>
            <a:r>
              <a:rPr lang="en-US" dirty="0"/>
              <a:t>Webinar 3:  Special Collections and Library Reference Collections</a:t>
            </a:r>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0384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Listings of selected weeding/deaccessioning policies from CARLI Member</a:t>
            </a:r>
          </a:p>
          <a:p>
            <a:r>
              <a:rPr lang="en-US" dirty="0" err="1" smtClean="0"/>
              <a:t>Augustana</a:t>
            </a:r>
            <a:r>
              <a:rPr lang="en-US" dirty="0" smtClean="0"/>
              <a:t> College</a:t>
            </a:r>
          </a:p>
          <a:p>
            <a:r>
              <a:rPr lang="en-US" dirty="0" smtClean="0"/>
              <a:t>Bradley University</a:t>
            </a:r>
          </a:p>
          <a:p>
            <a:r>
              <a:rPr lang="en-US" dirty="0" smtClean="0"/>
              <a:t>College of DuPage</a:t>
            </a:r>
          </a:p>
          <a:p>
            <a:r>
              <a:rPr lang="en-US" dirty="0" smtClean="0"/>
              <a:t>Illinois Institute of Technology</a:t>
            </a:r>
          </a:p>
          <a:p>
            <a:r>
              <a:rPr lang="en-US" dirty="0" err="1" smtClean="0"/>
              <a:t>Millikin</a:t>
            </a:r>
            <a:r>
              <a:rPr lang="en-US" dirty="0" smtClean="0"/>
              <a:t> University</a:t>
            </a:r>
          </a:p>
          <a:p>
            <a:r>
              <a:rPr lang="en-US" dirty="0" smtClean="0"/>
              <a:t>Northern Illinois University</a:t>
            </a:r>
          </a:p>
          <a:p>
            <a:r>
              <a:rPr lang="en-US" dirty="0" smtClean="0"/>
              <a:t>Southern Illinois University Carbondale</a:t>
            </a:r>
          </a:p>
          <a:p>
            <a:r>
              <a:rPr lang="en-US" dirty="0" smtClean="0"/>
              <a:t>University of Illinois at Urbana-Champaign</a:t>
            </a:r>
            <a:endParaRPr lang="en-US" dirty="0"/>
          </a:p>
        </p:txBody>
      </p:sp>
      <p:sp>
        <p:nvSpPr>
          <p:cNvPr id="3" name="Title 2"/>
          <p:cNvSpPr>
            <a:spLocks noGrp="1"/>
          </p:cNvSpPr>
          <p:nvPr>
            <p:ph type="title"/>
          </p:nvPr>
        </p:nvSpPr>
        <p:spPr/>
        <p:txBody>
          <a:bodyPr>
            <a:normAutofit/>
          </a:bodyPr>
          <a:lstStyle/>
          <a:p>
            <a:r>
              <a:rPr lang="en-US" dirty="0" smtClean="0"/>
              <a:t>Weeding</a:t>
            </a:r>
            <a:endParaRPr lang="en-US" dirty="0"/>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2507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hlinkClick r:id="rId3"/>
            </a:endParaRPr>
          </a:p>
          <a:p>
            <a:pPr marL="0" indent="0">
              <a:buNone/>
            </a:pPr>
            <a:r>
              <a:rPr lang="en-US" dirty="0" smtClean="0"/>
              <a:t>White Paper http</a:t>
            </a:r>
            <a:r>
              <a:rPr lang="en-US" dirty="0"/>
              <a:t>://</a:t>
            </a:r>
            <a:r>
              <a:rPr lang="en-US" dirty="0" smtClean="0"/>
              <a:t>www.carli.illinois.edu/sites/files/files/2014CollectionManagementCommWeedingWhitePaper.pdf</a:t>
            </a:r>
          </a:p>
          <a:p>
            <a:pPr marL="0" indent="0">
              <a:buNone/>
            </a:pPr>
            <a:endParaRPr lang="en-US" dirty="0"/>
          </a:p>
          <a:p>
            <a:pPr marL="0" indent="0">
              <a:buNone/>
            </a:pPr>
            <a:r>
              <a:rPr lang="en-US" dirty="0" smtClean="0"/>
              <a:t>Webinar</a:t>
            </a:r>
          </a:p>
          <a:p>
            <a:pPr marL="0" indent="0">
              <a:buNone/>
            </a:pPr>
            <a:r>
              <a:rPr lang="en-US" dirty="0" smtClean="0"/>
              <a:t>http</a:t>
            </a:r>
            <a:r>
              <a:rPr lang="en-US" dirty="0"/>
              <a:t>://www.carli.illinois.edu/products-services/collections-management/collections-webinars</a:t>
            </a:r>
            <a:endParaRPr lang="en-US" dirty="0"/>
          </a:p>
        </p:txBody>
      </p:sp>
      <p:sp>
        <p:nvSpPr>
          <p:cNvPr id="3" name="Title 2"/>
          <p:cNvSpPr>
            <a:spLocks noGrp="1"/>
          </p:cNvSpPr>
          <p:nvPr>
            <p:ph type="title"/>
          </p:nvPr>
        </p:nvSpPr>
        <p:spPr/>
        <p:txBody>
          <a:bodyPr>
            <a:normAutofit/>
          </a:bodyPr>
          <a:lstStyle/>
          <a:p>
            <a:r>
              <a:rPr lang="en-US" dirty="0" smtClean="0"/>
              <a:t>Weeding</a:t>
            </a:r>
            <a:endParaRPr lang="en-US" dirty="0"/>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6912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Kim Fournier, Chair, William Rainey Harper College</a:t>
            </a:r>
          </a:p>
          <a:p>
            <a:r>
              <a:rPr lang="en-US" dirty="0" smtClean="0"/>
              <a:t>Jeffry Archer, University of Chicago</a:t>
            </a:r>
          </a:p>
          <a:p>
            <a:r>
              <a:rPr lang="en-US" dirty="0" smtClean="0"/>
              <a:t>Chad Buckley, Illinois State University</a:t>
            </a:r>
          </a:p>
          <a:p>
            <a:r>
              <a:rPr lang="en-US" dirty="0" smtClean="0"/>
              <a:t>Pam </a:t>
            </a:r>
            <a:r>
              <a:rPr lang="en-US" dirty="0" err="1" smtClean="0"/>
              <a:t>Hackbart</a:t>
            </a:r>
            <a:r>
              <a:rPr lang="en-US" dirty="0" smtClean="0"/>
              <a:t>-Dean, Southern Illinois University Carbondale</a:t>
            </a:r>
          </a:p>
          <a:p>
            <a:r>
              <a:rPr lang="en-US" dirty="0" smtClean="0"/>
              <a:t>Jane Hopkins, Greenville College</a:t>
            </a:r>
          </a:p>
          <a:p>
            <a:r>
              <a:rPr lang="en-US" dirty="0" smtClean="0"/>
              <a:t>John Small, North Central College</a:t>
            </a:r>
          </a:p>
          <a:p>
            <a:r>
              <a:rPr lang="en-US" dirty="0" smtClean="0"/>
              <a:t>Todd Spires, Bradley University</a:t>
            </a:r>
          </a:p>
          <a:p>
            <a:r>
              <a:rPr lang="en-US" dirty="0" smtClean="0"/>
              <a:t>Lynn Wiley, University of Illinois at Urbana-</a:t>
            </a:r>
            <a:r>
              <a:rPr lang="en-US" dirty="0" err="1" smtClean="0"/>
              <a:t>Champaing</a:t>
            </a:r>
            <a:endParaRPr lang="en-US" dirty="0" smtClean="0"/>
          </a:p>
          <a:p>
            <a:endParaRPr lang="en-US" dirty="0"/>
          </a:p>
          <a:p>
            <a:r>
              <a:rPr lang="en-US" dirty="0" smtClean="0"/>
              <a:t>Elizabeth Clarage, CARLI</a:t>
            </a:r>
          </a:p>
          <a:p>
            <a:r>
              <a:rPr lang="en-US" dirty="0" smtClean="0"/>
              <a:t>Jen Masciadrelli, CARLI</a:t>
            </a:r>
            <a:endParaRPr lang="en-US" dirty="0"/>
          </a:p>
        </p:txBody>
      </p:sp>
      <p:sp>
        <p:nvSpPr>
          <p:cNvPr id="2" name="Title 1"/>
          <p:cNvSpPr>
            <a:spLocks noGrp="1"/>
          </p:cNvSpPr>
          <p:nvPr>
            <p:ph type="title"/>
          </p:nvPr>
        </p:nvSpPr>
        <p:spPr/>
        <p:txBody>
          <a:bodyPr>
            <a:normAutofit fontScale="90000"/>
          </a:bodyPr>
          <a:lstStyle/>
          <a:p>
            <a:r>
              <a:rPr lang="en-US" dirty="0" smtClean="0"/>
              <a:t>CARLI Collection Management Committee 2013/14</a:t>
            </a:r>
            <a:endParaRPr lang="en-US" dirty="0"/>
          </a:p>
        </p:txBody>
      </p:sp>
      <p:sp>
        <p:nvSpPr>
          <p:cNvPr id="4" name="Text Placeholder 3"/>
          <p:cNvSpPr>
            <a:spLocks noGrp="1"/>
          </p:cNvSpPr>
          <p:nvPr>
            <p:ph type="body"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74758" y="1194494"/>
            <a:ext cx="7170821" cy="5019575"/>
          </a:xfrm>
        </p:spPr>
      </p:pic>
      <p:sp>
        <p:nvSpPr>
          <p:cNvPr id="3" name="Title 2"/>
          <p:cNvSpPr>
            <a:spLocks noGrp="1"/>
          </p:cNvSpPr>
          <p:nvPr>
            <p:ph type="title"/>
          </p:nvPr>
        </p:nvSpPr>
        <p:spPr/>
        <p:txBody>
          <a:bodyPr/>
          <a:lstStyle/>
          <a:p>
            <a:r>
              <a:rPr lang="en-US" dirty="0" smtClean="0"/>
              <a:t>It will fill too!</a:t>
            </a:r>
            <a:endParaRPr lang="en-US"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34751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mj-lt"/>
              <a:buAutoNum type="arabicPeriod"/>
            </a:pPr>
            <a:r>
              <a:rPr lang="en-US" sz="3200" dirty="0" smtClean="0"/>
              <a:t>Weeding: An Overview</a:t>
            </a:r>
          </a:p>
          <a:p>
            <a:pPr marL="457200" indent="-457200">
              <a:buFont typeface="+mj-lt"/>
              <a:buAutoNum type="arabicPeriod"/>
            </a:pPr>
            <a:r>
              <a:rPr lang="en-US" sz="3200" dirty="0" smtClean="0"/>
              <a:t>Weeding: Communication and Outreach</a:t>
            </a:r>
          </a:p>
          <a:p>
            <a:pPr marL="457200" indent="-457200">
              <a:buFont typeface="+mj-lt"/>
              <a:buAutoNum type="arabicPeriod"/>
            </a:pPr>
            <a:r>
              <a:rPr lang="en-US" sz="3200" dirty="0" smtClean="0"/>
              <a:t>Weeding: Special Collections and Library Reference Collections</a:t>
            </a:r>
            <a:endParaRPr lang="en-US" sz="3200" dirty="0"/>
          </a:p>
        </p:txBody>
      </p:sp>
      <p:sp>
        <p:nvSpPr>
          <p:cNvPr id="3" name="Title 2"/>
          <p:cNvSpPr>
            <a:spLocks noGrp="1"/>
          </p:cNvSpPr>
          <p:nvPr>
            <p:ph type="title"/>
          </p:nvPr>
        </p:nvSpPr>
        <p:spPr/>
        <p:txBody>
          <a:bodyPr/>
          <a:lstStyle/>
          <a:p>
            <a:r>
              <a:rPr lang="en-US" dirty="0" smtClean="0"/>
              <a:t>Weeding – 3 webinars</a:t>
            </a:r>
            <a:endParaRPr lang="en-US"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15885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CARLI Last Copy Project seeks to preserve the last copy of monographs within the Illinois academic and research library community. This project allows any CARLI library that seeks to withdraw a "last copy" monograph to donate it to another CARLI library that will retain the title for resource sharing in Illinois. </a:t>
            </a:r>
            <a:endParaRPr lang="en-US" dirty="0" smtClean="0"/>
          </a:p>
          <a:p>
            <a:r>
              <a:rPr lang="en-US" dirty="0"/>
              <a:t>Currently, the University of Illinois at Urbana-Champaign (UIUC) serves as the initial recipient of the monographs submitted to the Last Copy Project. Materials that the UIUC does not want or cannot house are offered to other interested Illinois research libraries.</a:t>
            </a:r>
          </a:p>
        </p:txBody>
      </p:sp>
      <p:sp>
        <p:nvSpPr>
          <p:cNvPr id="3" name="Title 2"/>
          <p:cNvSpPr>
            <a:spLocks noGrp="1"/>
          </p:cNvSpPr>
          <p:nvPr>
            <p:ph type="title"/>
          </p:nvPr>
        </p:nvSpPr>
        <p:spPr/>
        <p:txBody>
          <a:bodyPr/>
          <a:lstStyle/>
          <a:p>
            <a:r>
              <a:rPr lang="en-US" dirty="0" smtClean="0"/>
              <a:t>Last Copy Project</a:t>
            </a:r>
            <a:endParaRPr lang="en-US"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612678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Must be the last copy in Illinois, as confirmed through I-Share and through </a:t>
            </a:r>
            <a:r>
              <a:rPr lang="en-US" dirty="0" err="1"/>
              <a:t>WorldCat</a:t>
            </a:r>
            <a:endParaRPr lang="en-US" dirty="0"/>
          </a:p>
          <a:p>
            <a:r>
              <a:rPr lang="en-US" dirty="0"/>
              <a:t>Must be bibliographically complete, with no missing volumes</a:t>
            </a:r>
          </a:p>
          <a:p>
            <a:r>
              <a:rPr lang="en-US" dirty="0"/>
              <a:t>Must be cataloged at least at the core (M) level</a:t>
            </a:r>
          </a:p>
          <a:p>
            <a:r>
              <a:rPr lang="en-US" dirty="0"/>
              <a:t>Must be completely free of mold, mildew, and insects</a:t>
            </a:r>
          </a:p>
          <a:p>
            <a:r>
              <a:rPr lang="en-US" dirty="0"/>
              <a:t>Materials may not include theses or dissertations filmed by ProQuest, retail catalogs, VHS tapes, ERIC fiche, or government documents. Libraries interested in donating Illinois state government documents should contact the Illinois State Library.</a:t>
            </a:r>
          </a:p>
          <a:p>
            <a:endParaRPr lang="en-US" dirty="0"/>
          </a:p>
        </p:txBody>
      </p:sp>
      <p:sp>
        <p:nvSpPr>
          <p:cNvPr id="3" name="Title 2"/>
          <p:cNvSpPr>
            <a:spLocks noGrp="1"/>
          </p:cNvSpPr>
          <p:nvPr>
            <p:ph type="title"/>
          </p:nvPr>
        </p:nvSpPr>
        <p:spPr/>
        <p:txBody>
          <a:bodyPr/>
          <a:lstStyle/>
          <a:p>
            <a:r>
              <a:rPr lang="en-US" dirty="0" smtClean="0"/>
              <a:t>Last Copy Project – Eligible Materials</a:t>
            </a:r>
            <a:endParaRPr lang="en-US"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128527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 Pamela Thomas, Technical Services Librarian, Illinois Central College</a:t>
            </a:r>
            <a:br>
              <a:rPr lang="en-US" dirty="0" smtClean="0"/>
            </a:br>
            <a:r>
              <a:rPr lang="en-US" dirty="0" smtClean="0"/>
              <a:t>	6 year program to remove over 53,000 titles using the CREW Method</a:t>
            </a:r>
          </a:p>
          <a:p>
            <a:r>
              <a:rPr lang="en-US" dirty="0" smtClean="0"/>
              <a:t>Connie Lee, Technical Services Manager at Illinois College</a:t>
            </a:r>
            <a:br>
              <a:rPr lang="en-US" dirty="0" smtClean="0"/>
            </a:br>
            <a:r>
              <a:rPr lang="en-US" dirty="0" smtClean="0"/>
              <a:t>	2 year project removing print holdings that were duplicated online, included a faculty review shelf.</a:t>
            </a:r>
          </a:p>
          <a:p>
            <a:r>
              <a:rPr lang="en-US" dirty="0" smtClean="0"/>
              <a:t>Bryan </a:t>
            </a:r>
            <a:r>
              <a:rPr lang="en-US" dirty="0" err="1" smtClean="0"/>
              <a:t>Deziel</a:t>
            </a:r>
            <a:r>
              <a:rPr lang="en-US" dirty="0" smtClean="0"/>
              <a:t>, Project Assistant at the Rebecca Crown Library at Dominican University</a:t>
            </a:r>
            <a:br>
              <a:rPr lang="en-US" dirty="0" smtClean="0"/>
            </a:br>
            <a:r>
              <a:rPr lang="en-US" dirty="0" smtClean="0"/>
              <a:t>	Non-traditional weeding project</a:t>
            </a:r>
            <a:br>
              <a:rPr lang="en-US" dirty="0" smtClean="0"/>
            </a:br>
            <a:endParaRPr lang="en-US" dirty="0"/>
          </a:p>
        </p:txBody>
      </p:sp>
      <p:sp>
        <p:nvSpPr>
          <p:cNvPr id="3" name="Title 2"/>
          <p:cNvSpPr>
            <a:spLocks noGrp="1"/>
          </p:cNvSpPr>
          <p:nvPr>
            <p:ph type="title"/>
          </p:nvPr>
        </p:nvSpPr>
        <p:spPr/>
        <p:txBody>
          <a:bodyPr/>
          <a:lstStyle/>
          <a:p>
            <a:r>
              <a:rPr lang="en-US" dirty="0" smtClean="0"/>
              <a:t>Webinar 1 - Weeding: an overview</a:t>
            </a:r>
            <a:endParaRPr lang="en-US"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92960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t>CREW </a:t>
            </a:r>
            <a:r>
              <a:rPr lang="en-US" dirty="0" smtClean="0"/>
              <a:t>Method in Ten Steps – Dr. Thomas</a:t>
            </a:r>
          </a:p>
          <a:p>
            <a:pPr marL="0" indent="0">
              <a:buNone/>
            </a:pPr>
            <a:r>
              <a:rPr lang="en-US" dirty="0"/>
              <a:t>1. Make weeding a part of policy</a:t>
            </a:r>
          </a:p>
          <a:p>
            <a:pPr marL="0" indent="0">
              <a:buNone/>
            </a:pPr>
            <a:r>
              <a:rPr lang="en-US" dirty="0"/>
              <a:t>2. Gather usage statistics of your library's collection</a:t>
            </a:r>
          </a:p>
          <a:p>
            <a:pPr marL="0" indent="0">
              <a:buNone/>
            </a:pPr>
            <a:r>
              <a:rPr lang="en-US" dirty="0"/>
              <a:t>3. Build weeding </a:t>
            </a:r>
            <a:r>
              <a:rPr lang="en-US" dirty="0" smtClean="0"/>
              <a:t>into </a:t>
            </a:r>
            <a:r>
              <a:rPr lang="en-US" dirty="0"/>
              <a:t>the year's work </a:t>
            </a:r>
            <a:r>
              <a:rPr lang="en-US" dirty="0" smtClean="0"/>
              <a:t>calendar</a:t>
            </a:r>
          </a:p>
          <a:p>
            <a:pPr marL="0" indent="0">
              <a:buNone/>
            </a:pPr>
            <a:r>
              <a:rPr lang="en-US" dirty="0"/>
              <a:t>4. Gather the following materials on a book truck at the shelves to be analyzed</a:t>
            </a:r>
          </a:p>
          <a:p>
            <a:pPr marL="0" indent="0">
              <a:buNone/>
            </a:pPr>
            <a:r>
              <a:rPr lang="en-US" dirty="0"/>
              <a:t>5. Study the area you will be weeding as a whole</a:t>
            </a:r>
          </a:p>
          <a:p>
            <a:pPr marL="0" indent="0">
              <a:buNone/>
            </a:pPr>
            <a:r>
              <a:rPr lang="en-US" dirty="0"/>
              <a:t>6. Inventory the library's holdings</a:t>
            </a:r>
          </a:p>
          <a:p>
            <a:pPr marL="0" indent="0">
              <a:buNone/>
            </a:pPr>
            <a:r>
              <a:rPr lang="en-US" dirty="0"/>
              <a:t>7. Check the pulled books against any standard indexes and bibliographic resources in</a:t>
            </a:r>
          </a:p>
          <a:p>
            <a:pPr marL="0" indent="0">
              <a:buNone/>
            </a:pPr>
            <a:r>
              <a:rPr lang="en-US" dirty="0"/>
              <a:t>the library's reference collection or in databases available to patrons</a:t>
            </a:r>
          </a:p>
          <a:p>
            <a:pPr marL="0" indent="0">
              <a:buNone/>
            </a:pPr>
            <a:r>
              <a:rPr lang="en-US" dirty="0"/>
              <a:t>8. Treat the books according to their slips: Bindery, Mending, Discard, Replacement,</a:t>
            </a:r>
          </a:p>
          <a:p>
            <a:pPr marL="0" indent="0">
              <a:buNone/>
            </a:pPr>
            <a:r>
              <a:rPr lang="en-US" dirty="0"/>
              <a:t>Recycling</a:t>
            </a:r>
          </a:p>
          <a:p>
            <a:pPr marL="0" indent="0">
              <a:buNone/>
            </a:pPr>
            <a:r>
              <a:rPr lang="en-US" dirty="0"/>
              <a:t>9. Replacement checking and ordering</a:t>
            </a:r>
          </a:p>
          <a:p>
            <a:pPr marL="0" indent="0">
              <a:buNone/>
            </a:pPr>
            <a:r>
              <a:rPr lang="en-US" dirty="0"/>
              <a:t>10. Set up displays for low circulating, high quality books that would benefit from</a:t>
            </a:r>
          </a:p>
          <a:p>
            <a:pPr marL="0" indent="0">
              <a:buNone/>
            </a:pPr>
            <a:r>
              <a:rPr lang="en-US" dirty="0" smtClean="0"/>
              <a:t>Exposure.</a:t>
            </a:r>
          </a:p>
          <a:p>
            <a:pPr marL="0" indent="0">
              <a:buNone/>
            </a:pPr>
            <a:endParaRPr lang="en-US" dirty="0"/>
          </a:p>
        </p:txBody>
      </p:sp>
      <p:sp>
        <p:nvSpPr>
          <p:cNvPr id="3" name="Title 2"/>
          <p:cNvSpPr>
            <a:spLocks noGrp="1"/>
          </p:cNvSpPr>
          <p:nvPr>
            <p:ph type="title"/>
          </p:nvPr>
        </p:nvSpPr>
        <p:spPr/>
        <p:txBody>
          <a:bodyPr/>
          <a:lstStyle/>
          <a:p>
            <a:r>
              <a:rPr lang="en-US" dirty="0" smtClean="0"/>
              <a:t>Webinar 1 - Weeding: an overview</a:t>
            </a:r>
            <a:endParaRPr lang="en-US" dirty="0"/>
          </a:p>
        </p:txBody>
      </p:sp>
      <p:sp>
        <p:nvSpPr>
          <p:cNvPr id="4" name="Text Placeholder 3"/>
          <p:cNvSpPr>
            <a:spLocks noGrp="1"/>
          </p:cNvSpPr>
          <p:nvPr>
            <p:ph type="body" sz="quarter" idx="11"/>
          </p:nvPr>
        </p:nvSpPr>
        <p:spPr/>
        <p:txBody>
          <a:bodyPr/>
          <a:lstStyle/>
          <a:p>
            <a:r>
              <a:rPr lang="en-US" dirty="0">
                <a:hlinkClick r:id="rId3"/>
              </a:rPr>
              <a:t>https://www.tsl.state.tx.us/ld/pubs/crew/index.html</a:t>
            </a:r>
            <a:endParaRPr lang="en-US" dirty="0"/>
          </a:p>
        </p:txBody>
      </p:sp>
    </p:spTree>
    <p:extLst>
      <p:ext uri="{BB962C8B-B14F-4D97-AF65-F5344CB8AC3E}">
        <p14:creationId xmlns:p14="http://schemas.microsoft.com/office/powerpoint/2010/main" val="2320820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Dr. Pamela Thomas, Technical Services Librarian, Illinois Central College</a:t>
            </a:r>
            <a:br>
              <a:rPr lang="en-US" dirty="0" smtClean="0"/>
            </a:br>
            <a:r>
              <a:rPr lang="en-US" dirty="0" smtClean="0"/>
              <a:t>Communication and cooperation with faculty in weeding via </a:t>
            </a:r>
            <a:r>
              <a:rPr lang="en-US" dirty="0" err="1" smtClean="0"/>
              <a:t>spreedsheets</a:t>
            </a:r>
            <a:r>
              <a:rPr lang="en-US" dirty="0" smtClean="0"/>
              <a:t> and physical review shelves</a:t>
            </a:r>
          </a:p>
          <a:p>
            <a:r>
              <a:rPr lang="en-US" dirty="0" smtClean="0"/>
              <a:t>Chad Buckley, Head of Collections at Illinois State University’s Milner Library</a:t>
            </a:r>
            <a:br>
              <a:rPr lang="en-US" dirty="0" smtClean="0"/>
            </a:br>
            <a:r>
              <a:rPr lang="en-US" dirty="0" smtClean="0"/>
              <a:t>Weeding in response to repurpose ½ of the 3</a:t>
            </a:r>
            <a:r>
              <a:rPr lang="en-US" baseline="30000" dirty="0" smtClean="0"/>
              <a:t>rd</a:t>
            </a:r>
            <a:r>
              <a:rPr lang="en-US" dirty="0" smtClean="0"/>
              <a:t> floor space for a cultural area.  38,000 items were selected for storage.</a:t>
            </a:r>
          </a:p>
          <a:p>
            <a:endParaRPr lang="en-US" dirty="0"/>
          </a:p>
        </p:txBody>
      </p:sp>
      <p:sp>
        <p:nvSpPr>
          <p:cNvPr id="3" name="Title 2"/>
          <p:cNvSpPr>
            <a:spLocks noGrp="1"/>
          </p:cNvSpPr>
          <p:nvPr>
            <p:ph type="title"/>
          </p:nvPr>
        </p:nvSpPr>
        <p:spPr/>
        <p:txBody>
          <a:bodyPr/>
          <a:lstStyle/>
          <a:p>
            <a:r>
              <a:rPr lang="en-US" dirty="0" smtClean="0"/>
              <a:t>Webinar 2 – Communication and Outreach</a:t>
            </a:r>
            <a:endParaRPr lang="en-US" dirty="0"/>
          </a:p>
        </p:txBody>
      </p:sp>
      <p:sp>
        <p:nvSpPr>
          <p:cNvPr id="4" name="Text Placeholder 3"/>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160248912"/>
      </p:ext>
    </p:extLst>
  </p:cSld>
  <p:clrMapOvr>
    <a:masterClrMapping/>
  </p:clrMapOvr>
</p:sld>
</file>

<file path=ppt/theme/theme1.xml><?xml version="1.0" encoding="utf-8"?>
<a:theme xmlns:a="http://schemas.openxmlformats.org/drawingml/2006/main" name="Light_template (2)">
  <a:themeElements>
    <a:clrScheme name="Regenstein1">
      <a:dk1>
        <a:srgbClr val="FFFFFF"/>
      </a:dk1>
      <a:lt1>
        <a:srgbClr val="800000"/>
      </a:lt1>
      <a:dk2>
        <a:srgbClr val="767676"/>
      </a:dk2>
      <a:lt2>
        <a:srgbClr val="D6D6CE"/>
      </a:lt2>
      <a:accent1>
        <a:srgbClr val="350E20"/>
      </a:accent1>
      <a:accent2>
        <a:srgbClr val="8A9D45"/>
      </a:accent2>
      <a:accent3>
        <a:srgbClr val="C16622"/>
      </a:accent3>
      <a:accent4>
        <a:srgbClr val="155F83"/>
      </a:accent4>
      <a:accent5>
        <a:srgbClr val="8F3931"/>
      </a:accent5>
      <a:accent6>
        <a:srgbClr val="58593F"/>
      </a:accent6>
      <a:hlink>
        <a:srgbClr val="000000"/>
      </a:hlink>
      <a:folHlink>
        <a:srgbClr val="8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Light_template (2)</Template>
  <TotalTime>7565</TotalTime>
  <Words>1332</Words>
  <Application>Microsoft Office PowerPoint</Application>
  <PresentationFormat>Custom</PresentationFormat>
  <Paragraphs>135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Light_template (2)</vt:lpstr>
      <vt:lpstr>Weeding </vt:lpstr>
      <vt:lpstr>CARLI Collection Management Committee 2013/14</vt:lpstr>
      <vt:lpstr>It will fill too!</vt:lpstr>
      <vt:lpstr>Weeding – 3 webinars</vt:lpstr>
      <vt:lpstr>Last Copy Project</vt:lpstr>
      <vt:lpstr>Last Copy Project – Eligible Materials</vt:lpstr>
      <vt:lpstr>Webinar 1 - Weeding: an overview</vt:lpstr>
      <vt:lpstr>Webinar 1 - Weeding: an overview</vt:lpstr>
      <vt:lpstr>Webinar 2 – Communication and Outreach</vt:lpstr>
      <vt:lpstr>Webinar 3:  Special Collections and Library Reference Collections</vt:lpstr>
      <vt:lpstr>Webinar 3:  Special Collections and Library Reference Collections</vt:lpstr>
      <vt:lpstr>Webinar 3:  Special Collections and Library Reference Collections</vt:lpstr>
      <vt:lpstr>Weeding</vt:lpstr>
      <vt:lpstr>Weeding</vt:lpstr>
    </vt:vector>
  </TitlesOfParts>
  <Company>University of Chicago Library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Rachel A Rosenberg</dc:creator>
  <cp:lastModifiedBy>Jeffry Archer</cp:lastModifiedBy>
  <cp:revision>33</cp:revision>
  <cp:lastPrinted>2014-10-29T15:25:18Z</cp:lastPrinted>
  <dcterms:created xsi:type="dcterms:W3CDTF">2010-02-16T15:57:22Z</dcterms:created>
  <dcterms:modified xsi:type="dcterms:W3CDTF">2014-10-29T15:28:39Z</dcterms:modified>
</cp:coreProperties>
</file>